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9" r:id="rId2"/>
    <p:sldId id="260" r:id="rId3"/>
    <p:sldId id="264" r:id="rId4"/>
    <p:sldId id="262" r:id="rId5"/>
    <p:sldId id="265" r:id="rId6"/>
    <p:sldId id="266" r:id="rId7"/>
    <p:sldId id="267" r:id="rId8"/>
    <p:sldId id="268" r:id="rId9"/>
    <p:sldId id="269" r:id="rId10"/>
    <p:sldId id="272" r:id="rId11"/>
    <p:sldId id="271" r:id="rId12"/>
    <p:sldId id="273" r:id="rId13"/>
    <p:sldId id="274" r:id="rId14"/>
    <p:sldId id="276" r:id="rId15"/>
    <p:sldId id="277" r:id="rId16"/>
    <p:sldId id="275" r:id="rId17"/>
    <p:sldId id="278" r:id="rId18"/>
    <p:sldId id="279" r:id="rId1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4" autoAdjust="0"/>
    <p:restoredTop sz="94687" autoAdjust="0"/>
  </p:normalViewPr>
  <p:slideViewPr>
    <p:cSldViewPr>
      <p:cViewPr varScale="1">
        <p:scale>
          <a:sx n="62" d="100"/>
          <a:sy n="62" d="100"/>
        </p:scale>
        <p:origin x="-84" y="-9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icrosoft%20Office%20PowerPoint&#51032;%20&#52264;&#53944;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dLbls>
            <c:spPr>
              <a:solidFill>
                <a:srgbClr val="EEECE1"/>
              </a:solidFill>
            </c:spPr>
            <c:txPr>
              <a:bodyPr/>
              <a:lstStyle/>
              <a:p>
                <a:pPr>
                  <a:defRPr sz="1200" b="1"/>
                </a:pPr>
                <a:endParaRPr lang="ko-KR"/>
              </a:p>
            </c:txPr>
            <c:showVal val="1"/>
          </c:dLbls>
          <c:cat>
            <c:strRef>
              <c:f>Sheet1!$A$2:$A$10</c:f>
              <c:strCache>
                <c:ptCount val="9"/>
                <c:pt idx="0">
                  <c:v>16.1/4</c:v>
                </c:pt>
                <c:pt idx="1">
                  <c:v>16.2/4</c:v>
                </c:pt>
                <c:pt idx="2">
                  <c:v>16.3/4</c:v>
                </c:pt>
                <c:pt idx="3">
                  <c:v>16.4/4</c:v>
                </c:pt>
                <c:pt idx="4">
                  <c:v>17.1/4</c:v>
                </c:pt>
                <c:pt idx="5">
                  <c:v>17.2/4</c:v>
                </c:pt>
                <c:pt idx="6">
                  <c:v>17.3/4</c:v>
                </c:pt>
                <c:pt idx="7">
                  <c:v>17.4/4</c:v>
                </c:pt>
                <c:pt idx="8">
                  <c:v>18.1/4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3</c:v>
                </c:pt>
                <c:pt idx="1">
                  <c:v>3.5</c:v>
                </c:pt>
                <c:pt idx="2">
                  <c:v>2.7</c:v>
                </c:pt>
                <c:pt idx="3">
                  <c:v>2.6</c:v>
                </c:pt>
                <c:pt idx="4">
                  <c:v>2.9</c:v>
                </c:pt>
                <c:pt idx="5">
                  <c:v>2.8</c:v>
                </c:pt>
                <c:pt idx="6">
                  <c:v>3.8</c:v>
                </c:pt>
                <c:pt idx="7">
                  <c:v>2.8</c:v>
                </c:pt>
                <c:pt idx="8">
                  <c:v>2.8</c:v>
                </c:pt>
              </c:numCache>
            </c:numRef>
          </c:val>
        </c:ser>
        <c:axId val="107436672"/>
        <c:axId val="107565440"/>
      </c:barChart>
      <c:catAx>
        <c:axId val="107436672"/>
        <c:scaling>
          <c:orientation val="minMax"/>
        </c:scaling>
        <c:axPos val="b"/>
        <c:tickLblPos val="nextTo"/>
        <c:crossAx val="107565440"/>
        <c:crosses val="autoZero"/>
        <c:auto val="1"/>
        <c:lblAlgn val="ctr"/>
        <c:lblOffset val="100"/>
      </c:catAx>
      <c:valAx>
        <c:axId val="107565440"/>
        <c:scaling>
          <c:orientation val="minMax"/>
        </c:scaling>
        <c:axPos val="l"/>
        <c:majorGridlines/>
        <c:numFmt formatCode="General" sourceLinked="1"/>
        <c:tickLblPos val="nextTo"/>
        <c:crossAx val="10743667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ko-K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/>
      <c:lineChart>
        <c:grouping val="standard"/>
        <c:ser>
          <c:idx val="0"/>
          <c:order val="0"/>
          <c:tx>
            <c:strRef>
              <c:f>'[Microsoft Office PowerPoint의 차트]Sheet1'!$A$2</c:f>
              <c:strCache>
                <c:ptCount val="1"/>
                <c:pt idx="0">
                  <c:v>한국 </c:v>
                </c:pt>
              </c:strCache>
            </c:strRef>
          </c:tx>
          <c:marker>
            <c:symbol val="none"/>
          </c:marker>
          <c:dLbls>
            <c:showVal val="1"/>
          </c:dLbls>
          <c:cat>
            <c:numRef>
              <c:f>'[Microsoft Office PowerPoint의 차트]Sheet1'!$B$1:$K$1</c:f>
              <c:numCache>
                <c:formatCode>General</c:formatCode>
                <c:ptCount val="10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</c:numCache>
            </c:numRef>
          </c:cat>
          <c:val>
            <c:numRef>
              <c:f>'[Microsoft Office PowerPoint의 차트]Sheet1'!$B$2:$K$2</c:f>
              <c:numCache>
                <c:formatCode>General</c:formatCode>
                <c:ptCount val="10"/>
                <c:pt idx="0">
                  <c:v>2.8</c:v>
                </c:pt>
                <c:pt idx="1">
                  <c:v>0.70000000000000018</c:v>
                </c:pt>
                <c:pt idx="2">
                  <c:v>6.5</c:v>
                </c:pt>
                <c:pt idx="3">
                  <c:v>3.7</c:v>
                </c:pt>
                <c:pt idx="4">
                  <c:v>2.2999999999999998</c:v>
                </c:pt>
                <c:pt idx="5">
                  <c:v>2.9</c:v>
                </c:pt>
                <c:pt idx="6">
                  <c:v>3.3</c:v>
                </c:pt>
                <c:pt idx="7">
                  <c:v>2.8</c:v>
                </c:pt>
                <c:pt idx="8">
                  <c:v>2.8</c:v>
                </c:pt>
                <c:pt idx="9">
                  <c:v>3</c:v>
                </c:pt>
              </c:numCache>
            </c:numRef>
          </c:val>
        </c:ser>
        <c:ser>
          <c:idx val="1"/>
          <c:order val="1"/>
          <c:tx>
            <c:strRef>
              <c:f>'[Microsoft Office PowerPoint의 차트]Sheet1'!$A$3</c:f>
              <c:strCache>
                <c:ptCount val="1"/>
                <c:pt idx="0">
                  <c:v>미국 </c:v>
                </c:pt>
              </c:strCache>
            </c:strRef>
          </c:tx>
          <c:marker>
            <c:symbol val="none"/>
          </c:marker>
          <c:dLbls>
            <c:showVal val="1"/>
          </c:dLbls>
          <c:cat>
            <c:numRef>
              <c:f>'[Microsoft Office PowerPoint의 차트]Sheet1'!$B$1:$K$1</c:f>
              <c:numCache>
                <c:formatCode>General</c:formatCode>
                <c:ptCount val="10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</c:numCache>
            </c:numRef>
          </c:cat>
          <c:val>
            <c:numRef>
              <c:f>'[Microsoft Office PowerPoint의 차트]Sheet1'!$B$3:$K$3</c:f>
              <c:numCache>
                <c:formatCode>General</c:formatCode>
                <c:ptCount val="10"/>
                <c:pt idx="0">
                  <c:v>-0.3000000000000001</c:v>
                </c:pt>
                <c:pt idx="1">
                  <c:v>-2.8</c:v>
                </c:pt>
                <c:pt idx="2">
                  <c:v>2.5</c:v>
                </c:pt>
                <c:pt idx="3">
                  <c:v>1.6</c:v>
                </c:pt>
                <c:pt idx="4">
                  <c:v>2.2000000000000002</c:v>
                </c:pt>
                <c:pt idx="5">
                  <c:v>1.7000000000000002</c:v>
                </c:pt>
                <c:pt idx="6">
                  <c:v>2.4</c:v>
                </c:pt>
                <c:pt idx="7">
                  <c:v>2.6</c:v>
                </c:pt>
                <c:pt idx="8">
                  <c:v>1.6</c:v>
                </c:pt>
                <c:pt idx="9">
                  <c:v>2.2000000000000002</c:v>
                </c:pt>
              </c:numCache>
            </c:numRef>
          </c:val>
        </c:ser>
        <c:ser>
          <c:idx val="2"/>
          <c:order val="2"/>
          <c:tx>
            <c:strRef>
              <c:f>'[Microsoft Office PowerPoint의 차트]Sheet1'!$A$4</c:f>
              <c:strCache>
                <c:ptCount val="1"/>
                <c:pt idx="0">
                  <c:v>독일 </c:v>
                </c:pt>
              </c:strCache>
            </c:strRef>
          </c:tx>
          <c:marker>
            <c:symbol val="none"/>
          </c:marker>
          <c:dLbls>
            <c:showVal val="1"/>
          </c:dLbls>
          <c:cat>
            <c:numRef>
              <c:f>'[Microsoft Office PowerPoint의 차트]Sheet1'!$B$1:$K$1</c:f>
              <c:numCache>
                <c:formatCode>General</c:formatCode>
                <c:ptCount val="10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</c:numCache>
            </c:numRef>
          </c:cat>
          <c:val>
            <c:numRef>
              <c:f>'[Microsoft Office PowerPoint의 차트]Sheet1'!$B$4:$K$4</c:f>
              <c:numCache>
                <c:formatCode>General</c:formatCode>
                <c:ptCount val="10"/>
                <c:pt idx="0">
                  <c:v>1.1000000000000001</c:v>
                </c:pt>
                <c:pt idx="1">
                  <c:v>-5.6</c:v>
                </c:pt>
                <c:pt idx="2">
                  <c:v>4.0999999999999996</c:v>
                </c:pt>
                <c:pt idx="3">
                  <c:v>3.7</c:v>
                </c:pt>
                <c:pt idx="4">
                  <c:v>0.5</c:v>
                </c:pt>
                <c:pt idx="5">
                  <c:v>0.5</c:v>
                </c:pt>
                <c:pt idx="6">
                  <c:v>1.6</c:v>
                </c:pt>
                <c:pt idx="7">
                  <c:v>1.7000000000000002</c:v>
                </c:pt>
                <c:pt idx="8">
                  <c:v>1.9</c:v>
                </c:pt>
                <c:pt idx="9">
                  <c:v>1.7000000000000002</c:v>
                </c:pt>
              </c:numCache>
            </c:numRef>
          </c:val>
        </c:ser>
        <c:ser>
          <c:idx val="3"/>
          <c:order val="3"/>
          <c:tx>
            <c:strRef>
              <c:f>'[Microsoft Office PowerPoint의 차트]Sheet1'!$A$5</c:f>
              <c:strCache>
                <c:ptCount val="1"/>
                <c:pt idx="0">
                  <c:v>영국 </c:v>
                </c:pt>
              </c:strCache>
            </c:strRef>
          </c:tx>
          <c:marker>
            <c:symbol val="none"/>
          </c:marker>
          <c:dLbls>
            <c:showVal val="1"/>
          </c:dLbls>
          <c:cat>
            <c:numRef>
              <c:f>'[Microsoft Office PowerPoint의 차트]Sheet1'!$B$1:$K$1</c:f>
              <c:numCache>
                <c:formatCode>General</c:formatCode>
                <c:ptCount val="10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</c:numCache>
            </c:numRef>
          </c:cat>
          <c:val>
            <c:numRef>
              <c:f>'[Microsoft Office PowerPoint의 차트]Sheet1'!$B$5:$K$5</c:f>
              <c:numCache>
                <c:formatCode>General</c:formatCode>
                <c:ptCount val="10"/>
                <c:pt idx="0">
                  <c:v>-0.6000000000000002</c:v>
                </c:pt>
                <c:pt idx="1">
                  <c:v>-4.3</c:v>
                </c:pt>
                <c:pt idx="2">
                  <c:v>1.9</c:v>
                </c:pt>
                <c:pt idx="3">
                  <c:v>1.5</c:v>
                </c:pt>
                <c:pt idx="4">
                  <c:v>1.3</c:v>
                </c:pt>
                <c:pt idx="5">
                  <c:v>1.9</c:v>
                </c:pt>
                <c:pt idx="6">
                  <c:v>3.1</c:v>
                </c:pt>
                <c:pt idx="7">
                  <c:v>2.2000000000000002</c:v>
                </c:pt>
                <c:pt idx="8">
                  <c:v>1.9</c:v>
                </c:pt>
                <c:pt idx="9">
                  <c:v>2</c:v>
                </c:pt>
              </c:numCache>
            </c:numRef>
          </c:val>
        </c:ser>
        <c:ser>
          <c:idx val="4"/>
          <c:order val="4"/>
          <c:tx>
            <c:strRef>
              <c:f>'[Microsoft Office PowerPoint의 차트]Sheet1'!$A$6</c:f>
              <c:strCache>
                <c:ptCount val="1"/>
                <c:pt idx="0">
                  <c:v>일본 </c:v>
                </c:pt>
              </c:strCache>
            </c:strRef>
          </c:tx>
          <c:marker>
            <c:symbol val="none"/>
          </c:marker>
          <c:dLbls>
            <c:showVal val="1"/>
          </c:dLbls>
          <c:cat>
            <c:numRef>
              <c:f>'[Microsoft Office PowerPoint의 차트]Sheet1'!$B$1:$K$1</c:f>
              <c:numCache>
                <c:formatCode>General</c:formatCode>
                <c:ptCount val="10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</c:numCache>
            </c:numRef>
          </c:cat>
          <c:val>
            <c:numRef>
              <c:f>'[Microsoft Office PowerPoint의 차트]Sheet1'!$B$6:$K$6</c:f>
              <c:numCache>
                <c:formatCode>General</c:formatCode>
                <c:ptCount val="10"/>
                <c:pt idx="0">
                  <c:v>-1.1000000000000001</c:v>
                </c:pt>
                <c:pt idx="1">
                  <c:v>-5.4</c:v>
                </c:pt>
                <c:pt idx="2">
                  <c:v>4.2</c:v>
                </c:pt>
                <c:pt idx="3">
                  <c:v>-0.1</c:v>
                </c:pt>
                <c:pt idx="4">
                  <c:v>1.5</c:v>
                </c:pt>
                <c:pt idx="5">
                  <c:v>2</c:v>
                </c:pt>
                <c:pt idx="6">
                  <c:v>0.3000000000000001</c:v>
                </c:pt>
                <c:pt idx="7">
                  <c:v>1.2</c:v>
                </c:pt>
                <c:pt idx="8">
                  <c:v>1</c:v>
                </c:pt>
                <c:pt idx="9">
                  <c:v>0.4</c:v>
                </c:pt>
              </c:numCache>
            </c:numRef>
          </c:val>
        </c:ser>
        <c:marker val="1"/>
        <c:axId val="92510848"/>
        <c:axId val="92520832"/>
      </c:lineChart>
      <c:catAx>
        <c:axId val="92510848"/>
        <c:scaling>
          <c:orientation val="minMax"/>
        </c:scaling>
        <c:axPos val="b"/>
        <c:numFmt formatCode="General" sourceLinked="1"/>
        <c:tickLblPos val="nextTo"/>
        <c:crossAx val="92520832"/>
        <c:crosses val="autoZero"/>
        <c:auto val="1"/>
        <c:lblAlgn val="ctr"/>
        <c:lblOffset val="100"/>
      </c:catAx>
      <c:valAx>
        <c:axId val="92520832"/>
        <c:scaling>
          <c:orientation val="minMax"/>
        </c:scaling>
        <c:axPos val="l"/>
        <c:majorGridlines/>
        <c:numFmt formatCode="General" sourceLinked="1"/>
        <c:tickLblPos val="nextTo"/>
        <c:crossAx val="92510848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B76722-43FE-4984-8369-3B9DC683122C}" type="datetimeFigureOut">
              <a:rPr lang="ko-KR" altLang="en-US" smtClean="0"/>
              <a:t>2018-06-01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D5AAB8-CCBE-4B1A-AA9A-2E24E69D39A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873FF-62AA-4FC0-82D2-E42CD59A37EB}" type="datetimeFigureOut">
              <a:rPr lang="ko-KR" altLang="en-US" smtClean="0"/>
              <a:pPr/>
              <a:t>2018-06-01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7BEC1-5C60-48E3-A0F4-ECC3420E3C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873FF-62AA-4FC0-82D2-E42CD59A37EB}" type="datetimeFigureOut">
              <a:rPr lang="ko-KR" altLang="en-US" smtClean="0"/>
              <a:pPr/>
              <a:t>2018-06-01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7BEC1-5C60-48E3-A0F4-ECC3420E3C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873FF-62AA-4FC0-82D2-E42CD59A37EB}" type="datetimeFigureOut">
              <a:rPr lang="ko-KR" altLang="en-US" smtClean="0"/>
              <a:pPr/>
              <a:t>2018-06-01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7BEC1-5C60-48E3-A0F4-ECC3420E3C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873FF-62AA-4FC0-82D2-E42CD59A37EB}" type="datetimeFigureOut">
              <a:rPr lang="ko-KR" altLang="en-US" smtClean="0"/>
              <a:pPr/>
              <a:t>2018-06-01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7BEC1-5C60-48E3-A0F4-ECC3420E3C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873FF-62AA-4FC0-82D2-E42CD59A37EB}" type="datetimeFigureOut">
              <a:rPr lang="ko-KR" altLang="en-US" smtClean="0"/>
              <a:pPr/>
              <a:t>2018-06-01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7BEC1-5C60-48E3-A0F4-ECC3420E3C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873FF-62AA-4FC0-82D2-E42CD59A37EB}" type="datetimeFigureOut">
              <a:rPr lang="ko-KR" altLang="en-US" smtClean="0"/>
              <a:pPr/>
              <a:t>2018-06-01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7BEC1-5C60-48E3-A0F4-ECC3420E3C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873FF-62AA-4FC0-82D2-E42CD59A37EB}" type="datetimeFigureOut">
              <a:rPr lang="ko-KR" altLang="en-US" smtClean="0"/>
              <a:pPr/>
              <a:t>2018-06-01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7BEC1-5C60-48E3-A0F4-ECC3420E3C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873FF-62AA-4FC0-82D2-E42CD59A37EB}" type="datetimeFigureOut">
              <a:rPr lang="ko-KR" altLang="en-US" smtClean="0"/>
              <a:pPr/>
              <a:t>2018-06-01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7BEC1-5C60-48E3-A0F4-ECC3420E3C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873FF-62AA-4FC0-82D2-E42CD59A37EB}" type="datetimeFigureOut">
              <a:rPr lang="ko-KR" altLang="en-US" smtClean="0"/>
              <a:pPr/>
              <a:t>2018-06-01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7BEC1-5C60-48E3-A0F4-ECC3420E3C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873FF-62AA-4FC0-82D2-E42CD59A37EB}" type="datetimeFigureOut">
              <a:rPr lang="ko-KR" altLang="en-US" smtClean="0"/>
              <a:pPr/>
              <a:t>2018-06-01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7BEC1-5C60-48E3-A0F4-ECC3420E3C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873FF-62AA-4FC0-82D2-E42CD59A37EB}" type="datetimeFigureOut">
              <a:rPr lang="ko-KR" altLang="en-US" smtClean="0"/>
              <a:pPr/>
              <a:t>2018-06-01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7BEC1-5C60-48E3-A0F4-ECC3420E3C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D873FF-62AA-4FC0-82D2-E42CD59A37EB}" type="datetimeFigureOut">
              <a:rPr lang="ko-KR" altLang="en-US" smtClean="0"/>
              <a:pPr/>
              <a:t>2018-06-01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7BEC1-5C60-48E3-A0F4-ECC3420E3C8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jpeg"/><Relationship Id="rId21" Type="http://schemas.openxmlformats.org/officeDocument/2006/relationships/image" Target="../media/image21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" Type="http://schemas.openxmlformats.org/officeDocument/2006/relationships/image" Target="../media/image2.png"/><Relationship Id="rId16" Type="http://schemas.openxmlformats.org/officeDocument/2006/relationships/image" Target="../media/image16.jpeg"/><Relationship Id="rId20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24" Type="http://schemas.openxmlformats.org/officeDocument/2006/relationships/image" Target="../media/image24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23" Type="http://schemas.openxmlformats.org/officeDocument/2006/relationships/image" Target="../media/image23.jpe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openxmlformats.org/officeDocument/2006/relationships/image" Target="../media/image2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image" Target="../media/image2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2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Relationship Id="rId9" Type="http://schemas.openxmlformats.org/officeDocument/2006/relationships/image" Target="../media/image5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1538" y="1571612"/>
            <a:ext cx="7215238" cy="1143000"/>
          </a:xfrm>
        </p:spPr>
        <p:txBody>
          <a:bodyPr>
            <a:normAutofit fontScale="90000"/>
          </a:bodyPr>
          <a:lstStyle/>
          <a:p>
            <a:r>
              <a:rPr lang="en-US" altLang="ko-KR" b="1" smtClean="0">
                <a:ea typeface="Asia로망스M" pitchFamily="18" charset="-127"/>
              </a:rPr>
              <a:t>2018</a:t>
            </a:r>
            <a:r>
              <a:rPr lang="ko-KR" altLang="en-US" b="1" smtClean="0">
                <a:ea typeface="Asia로망스M" pitchFamily="18" charset="-127"/>
              </a:rPr>
              <a:t>년 하반기 당면한 정세와 </a:t>
            </a:r>
            <a:r>
              <a:rPr lang="en-US" altLang="ko-KR" b="1" smtClean="0">
                <a:ea typeface="Asia로망스M" pitchFamily="18" charset="-127"/>
              </a:rPr>
              <a:t/>
            </a:r>
            <a:br>
              <a:rPr lang="en-US" altLang="ko-KR" b="1" smtClean="0">
                <a:ea typeface="Asia로망스M" pitchFamily="18" charset="-127"/>
              </a:rPr>
            </a:br>
            <a:r>
              <a:rPr lang="ko-KR" altLang="en-US" b="1" smtClean="0">
                <a:ea typeface="Asia로망스M" pitchFamily="18" charset="-127"/>
              </a:rPr>
              <a:t>노동자 계급의 과제</a:t>
            </a:r>
            <a:endParaRPr lang="ko-KR" altLang="en-US" b="1">
              <a:ea typeface="Asia로망스M" pitchFamily="18" charset="-127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7" name="_x229942256" descr="EMB0000686001f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5715016"/>
            <a:ext cx="3500462" cy="500066"/>
          </a:xfrm>
          <a:prstGeom prst="rect">
            <a:avLst/>
          </a:prstGeom>
          <a:noFill/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7000892" y="5143512"/>
            <a:ext cx="1571636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Asia로망스M" pitchFamily="18" charset="-127"/>
                <a:cs typeface="+mj-cs"/>
              </a:rPr>
              <a:t>김태균 집행위원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46" name="Picture 38" descr="2018ì ëí ì´ë¯¸ì§ ê²ìê²°ê³¼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2214554"/>
            <a:ext cx="5040000" cy="2520000"/>
          </a:xfrm>
          <a:prstGeom prst="rect">
            <a:avLst/>
          </a:prstGeom>
          <a:noFill/>
        </p:spPr>
      </p:pic>
      <p:pic>
        <p:nvPicPr>
          <p:cNvPr id="17448" name="Picture 40" descr="ë¸ëì¡´ì¤ì¬íì ëí ì´ë¯¸ì§ ê²ìê²°ê³¼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428604"/>
            <a:ext cx="1800000" cy="1080000"/>
          </a:xfrm>
          <a:prstGeom prst="rect">
            <a:avLst/>
          </a:prstGeom>
          <a:noFill/>
        </p:spPr>
      </p:pic>
      <p:pic>
        <p:nvPicPr>
          <p:cNvPr id="17450" name="Picture 42" descr="ë¬¸ì¬ì¸ê³¼ ì¸ìí¸ì ëí ì´ë¯¸ì§ ê²ìê²°ê³¼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428604"/>
            <a:ext cx="1800000" cy="1080000"/>
          </a:xfrm>
          <a:prstGeom prst="rect">
            <a:avLst/>
          </a:prstGeom>
          <a:noFill/>
        </p:spPr>
      </p:pic>
      <p:pic>
        <p:nvPicPr>
          <p:cNvPr id="17454" name="Picture 46" descr="ë¹ì ê·ì§ ì ë¡ ì ì±ì ëí ì´ë¯¸ì§ ê²ìê²°ê³¼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3702" y="428604"/>
            <a:ext cx="1800000" cy="1080000"/>
          </a:xfrm>
          <a:prstGeom prst="rect">
            <a:avLst/>
          </a:prstGeom>
          <a:noFill/>
        </p:spPr>
      </p:pic>
      <p:sp>
        <p:nvSpPr>
          <p:cNvPr id="17460" name="AutoShape 52" descr="ë¯¼ì£¼ë¹ ìì¹ì ëí ì´ë¯¸ì§ ê²ìê²°ê³¼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7462" name="AutoShape 54" descr="ë¯¼ì£¼ë¹ ìì¹ì ëí ì´ë¯¸ì§ ê²ìê²°ê³¼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7464" name="AutoShape 56" descr="ë¯¼ì£¼ë¹ ìì¹ì ëí ì´ë¯¸ì§ ê²ìê²°ê³¼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17466" name="Picture 58" descr="ë¯¼ì£¼ë¹ ìì¹ì ëí ì´ë¯¸ì§ ê²ìê²°ê³¼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43702" y="1785926"/>
            <a:ext cx="1800000" cy="1080000"/>
          </a:xfrm>
          <a:prstGeom prst="rect">
            <a:avLst/>
          </a:prstGeom>
          <a:noFill/>
        </p:spPr>
      </p:pic>
      <p:pic>
        <p:nvPicPr>
          <p:cNvPr id="17468" name="Picture 60" descr="ì´ë¶í¬ìê³¼ ë¬¸ì¬ì¸ì ëí ì´ë¯¸ì§ ê²ìê²°ê³¼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10" y="428604"/>
            <a:ext cx="1800000" cy="1080000"/>
          </a:xfrm>
          <a:prstGeom prst="rect">
            <a:avLst/>
          </a:prstGeom>
          <a:noFill/>
        </p:spPr>
      </p:pic>
      <p:pic>
        <p:nvPicPr>
          <p:cNvPr id="17470" name="Picture 62" descr="ë¨ë¶ì ìíë´ì ëí ì´ë¯¸ì§ ê²ìê²°ê³¼"/>
          <p:cNvPicPr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2910" y="1785926"/>
            <a:ext cx="1800000" cy="1080000"/>
          </a:xfrm>
          <a:prstGeom prst="rect">
            <a:avLst/>
          </a:prstGeom>
          <a:noFill/>
        </p:spPr>
      </p:pic>
      <p:pic>
        <p:nvPicPr>
          <p:cNvPr id="17472" name="Picture 64" descr="ë¶ë¯¸ì ìíë´ì ëí ì´ë¯¸ì§ ê²ìê²°ê³¼"/>
          <p:cNvPicPr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43174" y="1785926"/>
            <a:ext cx="1800000" cy="1080000"/>
          </a:xfrm>
          <a:prstGeom prst="rect">
            <a:avLst/>
          </a:prstGeom>
          <a:noFill/>
        </p:spPr>
      </p:pic>
      <p:pic>
        <p:nvPicPr>
          <p:cNvPr id="17474" name="Picture 66" descr="êµ­ì ì§ì§ëì ëí ì´ë¯¸ì§ ê²ìê²°ê³¼"/>
          <p:cNvPicPr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43438" y="1785926"/>
            <a:ext cx="1800000" cy="1080000"/>
          </a:xfrm>
          <a:prstGeom prst="rect">
            <a:avLst/>
          </a:prstGeom>
          <a:noFill/>
        </p:spPr>
      </p:pic>
      <p:pic>
        <p:nvPicPr>
          <p:cNvPr id="17458" name="Picture 50" descr="ì¬ëë¶ë²ë°°ì¹ì ëí ì´ë¯¸ì§ ê²ìê²°ê³¼"/>
          <p:cNvPicPr>
            <a:picLocks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8860" y="1928802"/>
            <a:ext cx="1800000" cy="1080000"/>
          </a:xfrm>
          <a:prstGeom prst="rect">
            <a:avLst/>
          </a:prstGeom>
          <a:noFill/>
        </p:spPr>
      </p:pic>
      <p:pic>
        <p:nvPicPr>
          <p:cNvPr id="17414" name="Picture 6" descr="íìê· ìë°©ì´ìì£¼êµ¬ìì ëí ì´ë¯¸ì§ ê²ìê²°ê³¼"/>
          <p:cNvPicPr>
            <a:picLocks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643702" y="3214686"/>
            <a:ext cx="1800000" cy="1080000"/>
          </a:xfrm>
          <a:prstGeom prst="rect">
            <a:avLst/>
          </a:prstGeom>
          <a:noFill/>
        </p:spPr>
      </p:pic>
      <p:pic>
        <p:nvPicPr>
          <p:cNvPr id="51" name="그림 50" descr="K-021.jpg"/>
          <p:cNvPicPr>
            <a:picLocks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629388" y="4429132"/>
            <a:ext cx="1800000" cy="1080000"/>
          </a:xfrm>
          <a:prstGeom prst="rect">
            <a:avLst/>
          </a:prstGeom>
        </p:spPr>
      </p:pic>
      <p:pic>
        <p:nvPicPr>
          <p:cNvPr id="17476" name="Picture 68" descr="ë¸ëìê° ë¹ìí ê·¼ë¡ê¸°ì¤ë² ê°ìì ëí ì´ë¯¸ì§ ê²ìê²°ê³¼"/>
          <p:cNvPicPr>
            <a:picLocks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643438" y="3214686"/>
            <a:ext cx="1800000" cy="1080000"/>
          </a:xfrm>
          <a:prstGeom prst="rect">
            <a:avLst/>
          </a:prstGeom>
          <a:noFill/>
        </p:spPr>
      </p:pic>
      <p:pic>
        <p:nvPicPr>
          <p:cNvPr id="17478" name="Picture 70" descr="ì¡°ì ì°ì êµ¬ì¡°ì¡°ì ì ëí ì´ë¯¸ì§ ê²ìê²°ê³¼"/>
          <p:cNvPicPr>
            <a:picLocks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643702" y="1928802"/>
            <a:ext cx="1800000" cy="1080000"/>
          </a:xfrm>
          <a:prstGeom prst="rect">
            <a:avLst/>
          </a:prstGeom>
          <a:noFill/>
        </p:spPr>
      </p:pic>
      <p:pic>
        <p:nvPicPr>
          <p:cNvPr id="17480" name="Picture 72" descr="ê·¼ë¡ê¸°ì¤ë² ê°ìì ëí ì´ë¯¸ì§ ê²ìê²°ê³¼"/>
          <p:cNvPicPr>
            <a:picLocks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643702" y="4429132"/>
            <a:ext cx="1800000" cy="1080000"/>
          </a:xfrm>
          <a:prstGeom prst="rect">
            <a:avLst/>
          </a:prstGeom>
          <a:noFill/>
        </p:spPr>
      </p:pic>
      <p:pic>
        <p:nvPicPr>
          <p:cNvPr id="17484" name="Picture 76" descr="íêµ­gmêµ¬ì¡°ì¡°ì  í¬ìì ëí ì´ë¯¸ì§ ê²ìê²°ê³¼"/>
          <p:cNvPicPr>
            <a:picLocks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42910" y="4429132"/>
            <a:ext cx="1800000" cy="1080000"/>
          </a:xfrm>
          <a:prstGeom prst="rect">
            <a:avLst/>
          </a:prstGeom>
          <a:noFill/>
        </p:spPr>
      </p:pic>
      <p:pic>
        <p:nvPicPr>
          <p:cNvPr id="17436" name="Picture 28" descr="ìë ëì²´ íì¤í¸ë¥¼ ì¬ì©í  ì ììµëë¤."/>
          <p:cNvPicPr>
            <a:picLocks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643174" y="1928802"/>
            <a:ext cx="1800000" cy="1080000"/>
          </a:xfrm>
          <a:prstGeom prst="rect">
            <a:avLst/>
          </a:prstGeom>
          <a:noFill/>
        </p:spPr>
      </p:pic>
      <p:pic>
        <p:nvPicPr>
          <p:cNvPr id="17430" name="Picture 22" descr="ì´ë¯¸ì§: ì¬ë 1ëª ì´ì, íì¤í¸"/>
          <p:cNvPicPr>
            <a:picLocks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643438" y="1928802"/>
            <a:ext cx="1800000" cy="1080000"/>
          </a:xfrm>
          <a:prstGeom prst="rect">
            <a:avLst/>
          </a:prstGeom>
          <a:noFill/>
        </p:spPr>
      </p:pic>
      <p:pic>
        <p:nvPicPr>
          <p:cNvPr id="17420" name="Picture 12" descr="ê´ë ¨ ì´ë¯¸ì§"/>
          <p:cNvPicPr>
            <a:picLocks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629124" y="4429132"/>
            <a:ext cx="1800000" cy="1080000"/>
          </a:xfrm>
          <a:prstGeom prst="rect">
            <a:avLst/>
          </a:prstGeom>
          <a:noFill/>
        </p:spPr>
      </p:pic>
      <p:pic>
        <p:nvPicPr>
          <p:cNvPr id="17486" name="Picture 78" descr="ë¸ì¬ì ëíìíìì ëí ì´ë¯¸ì§ ê²ìê²°ê³¼"/>
          <p:cNvPicPr>
            <a:picLocks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643174" y="3214686"/>
            <a:ext cx="1800000" cy="1080000"/>
          </a:xfrm>
          <a:prstGeom prst="rect">
            <a:avLst/>
          </a:prstGeom>
          <a:noFill/>
        </p:spPr>
      </p:pic>
      <p:pic>
        <p:nvPicPr>
          <p:cNvPr id="17442" name="Picture 34" descr="https://scontent-icn1-1.xx.fbcdn.net/v/t1.0-9/32901744_1851448058250991_1245615626228072448_n.jpg?_nc_cat=0&amp;oh=cbf379e842261952d9cdfb19c347552f&amp;oe=5B8079E0"/>
          <p:cNvPicPr>
            <a:picLocks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642910" y="3214686"/>
            <a:ext cx="1800000" cy="1080000"/>
          </a:xfrm>
          <a:prstGeom prst="rect">
            <a:avLst/>
          </a:prstGeom>
          <a:noFill/>
        </p:spPr>
      </p:pic>
      <p:pic>
        <p:nvPicPr>
          <p:cNvPr id="17418" name="Picture 10" descr="ìµì ìê¸ ì°ìë²ìì ëí ì´ë¯¸ì§ ê²ìê²°ê³¼"/>
          <p:cNvPicPr>
            <a:picLocks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3643306" y="3929066"/>
            <a:ext cx="1800000" cy="1080000"/>
          </a:xfrm>
          <a:prstGeom prst="rect">
            <a:avLst/>
          </a:prstGeom>
          <a:noFill/>
        </p:spPr>
      </p:pic>
      <p:pic>
        <p:nvPicPr>
          <p:cNvPr id="17444" name="Picture 36" descr="ë¸ëìí¬ìì ëí ì´ë¯¸ì§ ê²ìê²°ê³¼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2143108" y="1785926"/>
            <a:ext cx="5080645" cy="2520000"/>
          </a:xfrm>
          <a:prstGeom prst="rect">
            <a:avLst/>
          </a:prstGeom>
          <a:noFill/>
        </p:spPr>
      </p:pic>
      <p:sp>
        <p:nvSpPr>
          <p:cNvPr id="57" name="TextBox 56"/>
          <p:cNvSpPr txBox="1"/>
          <p:nvPr/>
        </p:nvSpPr>
        <p:spPr>
          <a:xfrm>
            <a:off x="2500298" y="2071678"/>
            <a:ext cx="46434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mtClean="0">
                <a:solidFill>
                  <a:srgbClr val="FF0000"/>
                </a:solidFill>
              </a:rPr>
              <a:t>2018</a:t>
            </a:r>
            <a:r>
              <a:rPr lang="ko-KR" altLang="en-US" sz="1600" smtClean="0">
                <a:solidFill>
                  <a:srgbClr val="FF0000"/>
                </a:solidFill>
              </a:rPr>
              <a:t>년</a:t>
            </a:r>
            <a:r>
              <a:rPr lang="en-US" altLang="ko-KR" sz="1600" smtClean="0">
                <a:solidFill>
                  <a:srgbClr val="FF0000"/>
                </a:solidFill>
              </a:rPr>
              <a:t>, </a:t>
            </a:r>
            <a:r>
              <a:rPr lang="ko-KR" altLang="en-US" sz="1600" smtClean="0">
                <a:solidFill>
                  <a:srgbClr val="FF0000"/>
                </a:solidFill>
              </a:rPr>
              <a:t>노동자 투쟁 무엇을 어떻게 할 것인가</a:t>
            </a:r>
            <a:r>
              <a:rPr lang="en-US" altLang="ko-KR" sz="1600" smtClean="0"/>
              <a:t>?</a:t>
            </a:r>
            <a:endParaRPr lang="ko-KR" altLang="en-US" sz="1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174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1746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6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17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17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70" decel="100000"/>
                                        <p:tgtEl>
                                          <p:spTgt spid="174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770" decel="100000"/>
                                        <p:tgtEl>
                                          <p:spTgt spid="174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9" dur="770" fill="hold"/>
                                        <p:tgtEl>
                                          <p:spTgt spid="17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" dur="770" fill="hold"/>
                                        <p:tgtEl>
                                          <p:spTgt spid="17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70" decel="100000"/>
                                        <p:tgtEl>
                                          <p:spTgt spid="174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770" decel="100000"/>
                                        <p:tgtEl>
                                          <p:spTgt spid="174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0" dur="770" fill="hold"/>
                                        <p:tgtEl>
                                          <p:spTgt spid="17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770" fill="hold"/>
                                        <p:tgtEl>
                                          <p:spTgt spid="17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70" decel="100000"/>
                                        <p:tgtEl>
                                          <p:spTgt spid="174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770" decel="100000"/>
                                        <p:tgtEl>
                                          <p:spTgt spid="1745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1" dur="770" fill="hold"/>
                                        <p:tgtEl>
                                          <p:spTgt spid="17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3" dur="770" fill="hold"/>
                                        <p:tgtEl>
                                          <p:spTgt spid="17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70" decel="100000"/>
                                        <p:tgtEl>
                                          <p:spTgt spid="174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770" decel="100000"/>
                                        <p:tgtEl>
                                          <p:spTgt spid="174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2" dur="770" fill="hold"/>
                                        <p:tgtEl>
                                          <p:spTgt spid="17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17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70" decel="100000"/>
                                        <p:tgtEl>
                                          <p:spTgt spid="174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770" decel="100000"/>
                                        <p:tgtEl>
                                          <p:spTgt spid="174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3" dur="770" fill="hold"/>
                                        <p:tgtEl>
                                          <p:spTgt spid="17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5" dur="770" fill="hold"/>
                                        <p:tgtEl>
                                          <p:spTgt spid="17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770" decel="100000"/>
                                        <p:tgtEl>
                                          <p:spTgt spid="174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770" decel="100000"/>
                                        <p:tgtEl>
                                          <p:spTgt spid="1747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7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4" dur="770" fill="hold"/>
                                        <p:tgtEl>
                                          <p:spTgt spid="17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6" dur="770" fill="hold"/>
                                        <p:tgtEl>
                                          <p:spTgt spid="17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770" decel="100000"/>
                                        <p:tgtEl>
                                          <p:spTgt spid="174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770" decel="100000"/>
                                        <p:tgtEl>
                                          <p:spTgt spid="1746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6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5" dur="770" fill="hold"/>
                                        <p:tgtEl>
                                          <p:spTgt spid="17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7" dur="770" fill="hold"/>
                                        <p:tgtEl>
                                          <p:spTgt spid="17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7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7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17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17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7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17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7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7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7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17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7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17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17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17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17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17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5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5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6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7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7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6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7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4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4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7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8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8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8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8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7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8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7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9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9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0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8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0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8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0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0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1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1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1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2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8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8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3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17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174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17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17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mtClean="0"/>
              <a:t>문재인정권 </a:t>
            </a:r>
            <a:r>
              <a:rPr lang="en-US" altLang="ko-KR" smtClean="0"/>
              <a:t>– </a:t>
            </a:r>
            <a:r>
              <a:rPr lang="ko-KR" altLang="en-US" smtClean="0"/>
              <a:t>경제성장률</a:t>
            </a:r>
            <a:r>
              <a:rPr lang="en-US" altLang="ko-KR" sz="1100" smtClean="0"/>
              <a:t>(</a:t>
            </a:r>
            <a:r>
              <a:rPr lang="ko-KR" altLang="en-US" sz="1100" smtClean="0"/>
              <a:t>통계청</a:t>
            </a:r>
            <a:r>
              <a:rPr lang="en-US" altLang="ko-KR" sz="1100" smtClean="0"/>
              <a:t>)</a:t>
            </a:r>
            <a:endParaRPr lang="ko-KR" altLang="en-US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직사각형 4"/>
          <p:cNvSpPr/>
          <p:nvPr/>
        </p:nvSpPr>
        <p:spPr>
          <a:xfrm>
            <a:off x="6072198" y="1714488"/>
            <a:ext cx="58449" cy="414340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500694" y="6000768"/>
            <a:ext cx="12858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smtClean="0"/>
              <a:t>문재인정권출범</a:t>
            </a:r>
            <a:endParaRPr lang="ko-KR" altLang="en-US" sz="1200" b="1"/>
          </a:p>
        </p:txBody>
      </p:sp>
      <p:sp>
        <p:nvSpPr>
          <p:cNvPr id="7" name="폭발 1 6"/>
          <p:cNvSpPr/>
          <p:nvPr/>
        </p:nvSpPr>
        <p:spPr>
          <a:xfrm>
            <a:off x="2500298" y="2285992"/>
            <a:ext cx="4643470" cy="3143272"/>
          </a:xfrm>
          <a:prstGeom prst="irregularSeal1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장기적 저성장 구조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category"/>
        </p:bldSub>
      </p:bldGraphic>
      <p:bldP spid="5" grpId="0" animBg="1"/>
      <p:bldP spid="6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세계주요국경제성장률</a:t>
            </a:r>
            <a:endParaRPr lang="ko-KR" altLang="en-US"/>
          </a:p>
        </p:txBody>
      </p:sp>
      <p:pic>
        <p:nvPicPr>
          <p:cNvPr id="20481" name="Picture 1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82" name="Picture 2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83" name="Picture 3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84" name="Picture 4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85" name="Picture 5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86" name="Picture 6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87" name="Picture 7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88" name="Picture 8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89" name="Picture 9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0" name="Picture 10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1" name="Picture 11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2" name="Picture 12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3" name="Picture 13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4" name="Picture 14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5" name="Picture 15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6" name="Picture 16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7" name="Picture 17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8" name="Picture 18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9" name="Picture 19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0" name="Picture 20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1" name="Picture 21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2" name="Picture 22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3" name="Picture 23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4" name="Picture 24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5" name="Picture 25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6" name="Picture 26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7" name="Picture 27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8" name="Picture 28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9" name="Picture 29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10" name="Picture 30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11" name="Picture 31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12" name="Picture 32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13" name="Picture 33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14" name="Picture 34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15" name="Picture 35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16" name="Picture 36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graphicFrame>
        <p:nvGraphicFramePr>
          <p:cNvPr id="46" name="차트 45"/>
          <p:cNvGraphicFramePr/>
          <p:nvPr/>
        </p:nvGraphicFramePr>
        <p:xfrm>
          <a:off x="642910" y="2057400"/>
          <a:ext cx="8001056" cy="38719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7" name="직사각형 46"/>
          <p:cNvSpPr/>
          <p:nvPr/>
        </p:nvSpPr>
        <p:spPr>
          <a:xfrm>
            <a:off x="1428728" y="2000240"/>
            <a:ext cx="45719" cy="364333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2714612" y="2000240"/>
            <a:ext cx="45719" cy="364333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TextBox 49"/>
          <p:cNvSpPr txBox="1"/>
          <p:nvPr/>
        </p:nvSpPr>
        <p:spPr>
          <a:xfrm>
            <a:off x="1000100" y="5715016"/>
            <a:ext cx="10715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smtClean="0"/>
              <a:t>미국금융위기</a:t>
            </a:r>
            <a:endParaRPr lang="ko-KR" altLang="en-US" sz="1100" b="1"/>
          </a:p>
        </p:txBody>
      </p:sp>
      <p:sp>
        <p:nvSpPr>
          <p:cNvPr id="51" name="TextBox 50"/>
          <p:cNvSpPr txBox="1"/>
          <p:nvPr/>
        </p:nvSpPr>
        <p:spPr>
          <a:xfrm>
            <a:off x="2214546" y="5715016"/>
            <a:ext cx="10715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smtClean="0"/>
              <a:t>유럽재정위기</a:t>
            </a:r>
            <a:endParaRPr lang="ko-KR" altLang="en-US" sz="1100" b="1"/>
          </a:p>
        </p:txBody>
      </p:sp>
      <p:sp>
        <p:nvSpPr>
          <p:cNvPr id="52" name="모서리가 둥근 직사각형 51"/>
          <p:cNvSpPr/>
          <p:nvPr/>
        </p:nvSpPr>
        <p:spPr>
          <a:xfrm>
            <a:off x="857224" y="3571876"/>
            <a:ext cx="7072362" cy="35719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/>
              <a:t>미국금융위기</a:t>
            </a:r>
            <a:r>
              <a:rPr lang="en-US" altLang="ko-KR" sz="1600" b="1" smtClean="0"/>
              <a:t>,</a:t>
            </a:r>
            <a:r>
              <a:rPr lang="ko-KR" altLang="en-US" sz="1600" b="1" smtClean="0"/>
              <a:t>유럽재정위기 이후 세계 자본주의의 저성장 장기적 경제위기</a:t>
            </a:r>
            <a:endParaRPr lang="ko-KR" altLang="en-US" sz="1600" b="1"/>
          </a:p>
        </p:txBody>
      </p:sp>
      <p:sp>
        <p:nvSpPr>
          <p:cNvPr id="45" name="모서리가 둥근 직사각형 44"/>
          <p:cNvSpPr/>
          <p:nvPr/>
        </p:nvSpPr>
        <p:spPr>
          <a:xfrm>
            <a:off x="1142976" y="4286256"/>
            <a:ext cx="7072362" cy="35719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/>
              <a:t>줄 넘도 아니다</a:t>
            </a:r>
            <a:r>
              <a:rPr lang="en-US" altLang="ko-KR" sz="1600" b="1" smtClean="0"/>
              <a:t>. </a:t>
            </a:r>
            <a:r>
              <a:rPr lang="ko-KR" altLang="en-US" sz="1600" b="1" smtClean="0"/>
              <a:t>더구나 줄 것도 없다</a:t>
            </a:r>
            <a:r>
              <a:rPr lang="en-US" altLang="ko-KR" sz="1600" b="1" smtClean="0"/>
              <a:t>.</a:t>
            </a:r>
            <a:endParaRPr lang="ko-KR" altLang="en-US" sz="16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6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6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graphicEl>
                                              <a:chart seriesIdx="4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6">
                                            <p:graphicEl>
                                              <a:chart seriesIdx="4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 tmFilter="0,0; .5, 1; 1, 1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 tmFilter="0,0; .5, 1; 1, 1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6" grpId="0" uiExpand="1">
        <p:bldSub>
          <a:bldChart bld="series"/>
        </p:bldSub>
      </p:bldGraphic>
      <p:bldP spid="47" grpId="0" animBg="1"/>
      <p:bldP spid="49" grpId="0" animBg="1"/>
      <p:bldP spid="50" grpId="0"/>
      <p:bldP spid="51" grpId="0"/>
      <p:bldP spid="52" grpId="0" animBg="1"/>
      <p:bldP spid="4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한국의 노동시장유연화공세</a:t>
            </a:r>
            <a:endParaRPr lang="ko-KR" altLang="en-US"/>
          </a:p>
        </p:txBody>
      </p:sp>
      <p:cxnSp>
        <p:nvCxnSpPr>
          <p:cNvPr id="5" name="직선 연결선 4"/>
          <p:cNvCxnSpPr/>
          <p:nvPr/>
        </p:nvCxnSpPr>
        <p:spPr>
          <a:xfrm rot="5400000">
            <a:off x="-942544" y="3800008"/>
            <a:ext cx="3744000" cy="1588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000100" y="5786454"/>
            <a:ext cx="74295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smtClean="0"/>
              <a:t>1996      1997      1998      1999      2005      2006      2007      2008      2014      2016      2017      2018     </a:t>
            </a:r>
            <a:endParaRPr lang="ko-KR" altLang="en-US" sz="1100"/>
          </a:p>
        </p:txBody>
      </p:sp>
      <p:cxnSp>
        <p:nvCxnSpPr>
          <p:cNvPr id="17" name="직선 연결선 16"/>
          <p:cNvCxnSpPr/>
          <p:nvPr/>
        </p:nvCxnSpPr>
        <p:spPr>
          <a:xfrm>
            <a:off x="928662" y="5643578"/>
            <a:ext cx="7500990" cy="1588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모서리가 둥근 직사각형 19"/>
          <p:cNvSpPr/>
          <p:nvPr/>
        </p:nvSpPr>
        <p:spPr>
          <a:xfrm>
            <a:off x="1142976" y="4572008"/>
            <a:ext cx="785818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smtClean="0"/>
              <a:t>정리해고요건 완화</a:t>
            </a:r>
            <a:endParaRPr lang="ko-KR" altLang="en-US" sz="900"/>
          </a:p>
        </p:txBody>
      </p:sp>
      <p:sp>
        <p:nvSpPr>
          <p:cNvPr id="21" name="모서리가 둥근 직사각형 20"/>
          <p:cNvSpPr/>
          <p:nvPr/>
        </p:nvSpPr>
        <p:spPr>
          <a:xfrm>
            <a:off x="2357422" y="4357694"/>
            <a:ext cx="857256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smtClean="0"/>
              <a:t>정리해고제</a:t>
            </a:r>
            <a:endParaRPr lang="en-US" altLang="ko-KR" sz="900" b="1" smtClean="0"/>
          </a:p>
          <a:p>
            <a:pPr algn="ctr"/>
            <a:r>
              <a:rPr lang="ko-KR" altLang="en-US" sz="900" b="1" smtClean="0"/>
              <a:t>근로파견제</a:t>
            </a:r>
            <a:endParaRPr lang="ko-KR" altLang="en-US" sz="900"/>
          </a:p>
        </p:txBody>
      </p:sp>
      <p:sp>
        <p:nvSpPr>
          <p:cNvPr id="22" name="모서리가 둥근 직사각형 21"/>
          <p:cNvSpPr/>
          <p:nvPr/>
        </p:nvSpPr>
        <p:spPr>
          <a:xfrm>
            <a:off x="4143372" y="4214818"/>
            <a:ext cx="785818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smtClean="0"/>
              <a:t>파견법</a:t>
            </a:r>
            <a:endParaRPr lang="en-US" altLang="ko-KR" sz="900" b="1" smtClean="0"/>
          </a:p>
          <a:p>
            <a:pPr algn="ctr"/>
            <a:r>
              <a:rPr lang="ko-KR" altLang="en-US" sz="900" b="1" smtClean="0"/>
              <a:t>기간제법</a:t>
            </a:r>
            <a:endParaRPr lang="en-US" altLang="ko-KR" sz="900" b="1" smtClean="0"/>
          </a:p>
          <a:p>
            <a:pPr algn="ctr"/>
            <a:r>
              <a:rPr lang="ko-KR" altLang="en-US" sz="900" b="1" smtClean="0"/>
              <a:t>개악</a:t>
            </a:r>
            <a:endParaRPr lang="ko-KR" altLang="en-US" sz="900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5643570" y="4071942"/>
            <a:ext cx="785818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smtClean="0"/>
              <a:t>기간제법</a:t>
            </a:r>
            <a:endParaRPr lang="en-US" altLang="ko-KR" sz="900" b="1" smtClean="0"/>
          </a:p>
          <a:p>
            <a:pPr algn="ctr"/>
            <a:r>
              <a:rPr lang="en-US" altLang="ko-KR" sz="900" b="1" smtClean="0"/>
              <a:t>2</a:t>
            </a:r>
            <a:r>
              <a:rPr lang="ko-KR" altLang="en-US" sz="900" b="1" smtClean="0"/>
              <a:t>년</a:t>
            </a:r>
            <a:r>
              <a:rPr lang="en-US" altLang="ko-KR" sz="900" b="1" smtClean="0"/>
              <a:t>-&gt;4</a:t>
            </a:r>
            <a:r>
              <a:rPr lang="ko-KR" altLang="en-US" sz="900" b="1" smtClean="0"/>
              <a:t>년</a:t>
            </a:r>
            <a:endParaRPr lang="en-US" altLang="ko-KR" sz="900" b="1" smtClean="0"/>
          </a:p>
          <a:p>
            <a:pPr algn="ctr"/>
            <a:r>
              <a:rPr lang="ko-KR" altLang="en-US" sz="900" b="1" smtClean="0"/>
              <a:t>개악</a:t>
            </a:r>
            <a:endParaRPr lang="ko-KR" altLang="en-US" sz="900"/>
          </a:p>
        </p:txBody>
      </p:sp>
      <p:sp>
        <p:nvSpPr>
          <p:cNvPr id="24" name="모서리가 둥근 직사각형 23"/>
          <p:cNvSpPr/>
          <p:nvPr/>
        </p:nvSpPr>
        <p:spPr>
          <a:xfrm>
            <a:off x="7429520" y="3929066"/>
            <a:ext cx="785818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smtClean="0"/>
              <a:t>근기법</a:t>
            </a:r>
            <a:endParaRPr lang="en-US" altLang="ko-KR" sz="900" smtClean="0"/>
          </a:p>
          <a:p>
            <a:pPr algn="ctr"/>
            <a:r>
              <a:rPr lang="ko-KR" altLang="en-US" sz="900" smtClean="0"/>
              <a:t>최임법</a:t>
            </a:r>
            <a:endParaRPr lang="en-US" altLang="ko-KR" sz="900" smtClean="0"/>
          </a:p>
          <a:p>
            <a:pPr algn="ctr"/>
            <a:r>
              <a:rPr lang="ko-KR" altLang="en-US" sz="900" smtClean="0"/>
              <a:t>개악</a:t>
            </a:r>
            <a:endParaRPr lang="ko-KR" altLang="en-US" sz="900"/>
          </a:p>
        </p:txBody>
      </p:sp>
      <p:sp>
        <p:nvSpPr>
          <p:cNvPr id="25" name="모서리가 둥근 직사각형 24"/>
          <p:cNvSpPr/>
          <p:nvPr/>
        </p:nvSpPr>
        <p:spPr>
          <a:xfrm>
            <a:off x="1142976" y="5143512"/>
            <a:ext cx="785818" cy="35719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smtClean="0"/>
              <a:t>김영삼</a:t>
            </a:r>
            <a:endParaRPr lang="en-US" altLang="ko-KR" sz="900" b="1" smtClean="0"/>
          </a:p>
          <a:p>
            <a:pPr algn="ctr"/>
            <a:r>
              <a:rPr lang="ko-KR" altLang="en-US" sz="900" b="1" smtClean="0"/>
              <a:t>정권</a:t>
            </a:r>
            <a:endParaRPr lang="ko-KR" altLang="en-US" sz="900"/>
          </a:p>
        </p:txBody>
      </p:sp>
      <p:sp>
        <p:nvSpPr>
          <p:cNvPr id="26" name="모서리가 둥근 직사각형 25"/>
          <p:cNvSpPr/>
          <p:nvPr/>
        </p:nvSpPr>
        <p:spPr>
          <a:xfrm>
            <a:off x="2357422" y="5000636"/>
            <a:ext cx="857256" cy="35719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smtClean="0"/>
              <a:t>김대중</a:t>
            </a:r>
            <a:endParaRPr lang="en-US" altLang="ko-KR" sz="900" b="1" smtClean="0"/>
          </a:p>
          <a:p>
            <a:pPr algn="ctr"/>
            <a:r>
              <a:rPr lang="ko-KR" altLang="en-US" sz="900" b="1" smtClean="0"/>
              <a:t>정권</a:t>
            </a:r>
            <a:endParaRPr lang="ko-KR" altLang="en-US" sz="900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4143372" y="4857760"/>
            <a:ext cx="785818" cy="35719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smtClean="0"/>
              <a:t>노무현</a:t>
            </a:r>
            <a:endParaRPr lang="en-US" altLang="ko-KR" sz="900" b="1" smtClean="0"/>
          </a:p>
          <a:p>
            <a:pPr algn="ctr"/>
            <a:r>
              <a:rPr lang="ko-KR" altLang="en-US" sz="900" b="1" smtClean="0"/>
              <a:t>정권</a:t>
            </a:r>
            <a:endParaRPr lang="ko-KR" altLang="en-US" sz="900"/>
          </a:p>
        </p:txBody>
      </p:sp>
      <p:sp>
        <p:nvSpPr>
          <p:cNvPr id="28" name="모서리가 둥근 직사각형 27"/>
          <p:cNvSpPr/>
          <p:nvPr/>
        </p:nvSpPr>
        <p:spPr>
          <a:xfrm>
            <a:off x="5643570" y="4714884"/>
            <a:ext cx="785818" cy="35719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smtClean="0"/>
              <a:t>이명박</a:t>
            </a:r>
            <a:endParaRPr lang="en-US" altLang="ko-KR" sz="900" b="1" smtClean="0"/>
          </a:p>
          <a:p>
            <a:pPr algn="ctr"/>
            <a:r>
              <a:rPr lang="ko-KR" altLang="en-US" sz="900" b="1" smtClean="0"/>
              <a:t>정권</a:t>
            </a:r>
            <a:endParaRPr lang="ko-KR" altLang="en-US" sz="900"/>
          </a:p>
        </p:txBody>
      </p:sp>
      <p:sp>
        <p:nvSpPr>
          <p:cNvPr id="29" name="모서리가 둥근 직사각형 28"/>
          <p:cNvSpPr/>
          <p:nvPr/>
        </p:nvSpPr>
        <p:spPr>
          <a:xfrm>
            <a:off x="7429520" y="4572008"/>
            <a:ext cx="785818" cy="35719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smtClean="0"/>
              <a:t>문재인</a:t>
            </a:r>
            <a:endParaRPr lang="en-US" altLang="ko-KR" sz="900" b="1" smtClean="0"/>
          </a:p>
          <a:p>
            <a:pPr algn="ctr"/>
            <a:r>
              <a:rPr lang="ko-KR" altLang="en-US" sz="900" b="1" smtClean="0"/>
              <a:t>정권</a:t>
            </a:r>
            <a:endParaRPr lang="ko-KR" altLang="en-US" sz="900"/>
          </a:p>
        </p:txBody>
      </p:sp>
      <p:pic>
        <p:nvPicPr>
          <p:cNvPr id="30" name="그림 29" descr="K-0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71802" y="3071810"/>
            <a:ext cx="357190" cy="107157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2928926" y="2643182"/>
            <a:ext cx="64294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smtClean="0"/>
              <a:t>01</a:t>
            </a:r>
            <a:r>
              <a:rPr lang="ko-KR" altLang="en-US" sz="1050" smtClean="0"/>
              <a:t>년</a:t>
            </a:r>
            <a:endParaRPr lang="en-US" altLang="ko-KR" sz="1050" smtClean="0"/>
          </a:p>
          <a:p>
            <a:pPr algn="ctr"/>
            <a:r>
              <a:rPr lang="en-US" altLang="ko-KR" sz="1050" smtClean="0"/>
              <a:t>740</a:t>
            </a:r>
            <a:r>
              <a:rPr lang="ko-KR" altLang="en-US" sz="1050" smtClean="0"/>
              <a:t>만</a:t>
            </a:r>
            <a:endParaRPr lang="ko-KR" altLang="en-US" sz="1050"/>
          </a:p>
        </p:txBody>
      </p:sp>
      <p:pic>
        <p:nvPicPr>
          <p:cNvPr id="32" name="그림 31" descr="K-0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2857496"/>
            <a:ext cx="357190" cy="1214446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3500430" y="2357430"/>
            <a:ext cx="64294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smtClean="0"/>
              <a:t>05</a:t>
            </a:r>
            <a:r>
              <a:rPr lang="ko-KR" altLang="en-US" sz="1050" smtClean="0"/>
              <a:t>년</a:t>
            </a:r>
            <a:endParaRPr lang="en-US" altLang="ko-KR" sz="1050" smtClean="0"/>
          </a:p>
          <a:p>
            <a:pPr algn="ctr"/>
            <a:r>
              <a:rPr lang="en-US" altLang="ko-KR" sz="1050" smtClean="0"/>
              <a:t>840</a:t>
            </a:r>
            <a:r>
              <a:rPr lang="ko-KR" altLang="en-US" sz="1050" smtClean="0"/>
              <a:t>만</a:t>
            </a:r>
            <a:endParaRPr lang="ko-KR" altLang="en-US" sz="1050"/>
          </a:p>
        </p:txBody>
      </p:sp>
      <p:pic>
        <p:nvPicPr>
          <p:cNvPr id="34" name="그림 33" descr="K-0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2500306"/>
            <a:ext cx="357190" cy="1500198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4143372" y="2071678"/>
            <a:ext cx="64294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smtClean="0"/>
              <a:t>07</a:t>
            </a:r>
            <a:r>
              <a:rPr lang="ko-KR" altLang="en-US" sz="1050" smtClean="0"/>
              <a:t>년</a:t>
            </a:r>
            <a:endParaRPr lang="en-US" altLang="ko-KR" sz="1050" smtClean="0"/>
          </a:p>
          <a:p>
            <a:pPr algn="ctr"/>
            <a:r>
              <a:rPr lang="en-US" altLang="ko-KR" sz="1050" smtClean="0"/>
              <a:t>860</a:t>
            </a:r>
            <a:r>
              <a:rPr lang="ko-KR" altLang="en-US" sz="1050" smtClean="0"/>
              <a:t>만</a:t>
            </a:r>
            <a:endParaRPr lang="ko-KR" altLang="en-US" sz="1050"/>
          </a:p>
        </p:txBody>
      </p:sp>
      <p:pic>
        <p:nvPicPr>
          <p:cNvPr id="36" name="그림 35" descr="K-02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0694" y="2285992"/>
            <a:ext cx="357190" cy="1571636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5357818" y="1928802"/>
            <a:ext cx="64294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smtClean="0"/>
              <a:t>11</a:t>
            </a:r>
            <a:r>
              <a:rPr lang="ko-KR" altLang="en-US" sz="1050" smtClean="0"/>
              <a:t>년</a:t>
            </a:r>
            <a:endParaRPr lang="en-US" altLang="ko-KR" sz="1050" smtClean="0"/>
          </a:p>
          <a:p>
            <a:pPr algn="ctr"/>
            <a:r>
              <a:rPr lang="en-US" altLang="ko-KR" sz="1050" smtClean="0"/>
              <a:t>865</a:t>
            </a:r>
            <a:r>
              <a:rPr lang="ko-KR" altLang="en-US" sz="1050" smtClean="0"/>
              <a:t>만</a:t>
            </a:r>
            <a:endParaRPr lang="ko-KR" altLang="en-US" sz="1050"/>
          </a:p>
        </p:txBody>
      </p:sp>
      <p:pic>
        <p:nvPicPr>
          <p:cNvPr id="38" name="그림 37" descr="K-02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58016" y="2000240"/>
            <a:ext cx="357190" cy="1714512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6715140" y="1584742"/>
            <a:ext cx="64294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smtClean="0"/>
              <a:t>16</a:t>
            </a:r>
            <a:r>
              <a:rPr lang="ko-KR" altLang="en-US" sz="1050" smtClean="0"/>
              <a:t>년</a:t>
            </a:r>
            <a:endParaRPr lang="en-US" altLang="ko-KR" sz="1050" smtClean="0"/>
          </a:p>
          <a:p>
            <a:pPr algn="ctr"/>
            <a:r>
              <a:rPr lang="en-US" altLang="ko-KR" sz="1050" smtClean="0"/>
              <a:t>875</a:t>
            </a:r>
            <a:r>
              <a:rPr lang="ko-KR" altLang="en-US" sz="1050" smtClean="0"/>
              <a:t>만</a:t>
            </a:r>
            <a:endParaRPr lang="ko-KR" altLang="en-US" sz="1050"/>
          </a:p>
        </p:txBody>
      </p:sp>
      <p:pic>
        <p:nvPicPr>
          <p:cNvPr id="40" name="그림 39" descr="K-02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643834" y="1714488"/>
            <a:ext cx="357190" cy="1938350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7500958" y="1285860"/>
            <a:ext cx="64294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smtClean="0"/>
              <a:t>18</a:t>
            </a:r>
            <a:r>
              <a:rPr lang="ko-KR" altLang="en-US" sz="1050" smtClean="0"/>
              <a:t>년</a:t>
            </a:r>
            <a:endParaRPr lang="en-US" altLang="ko-KR" sz="1050" smtClean="0"/>
          </a:p>
          <a:p>
            <a:pPr algn="ctr"/>
            <a:r>
              <a:rPr lang="en-US" altLang="ko-KR" sz="1050" smtClean="0"/>
              <a:t>1,000</a:t>
            </a:r>
            <a:r>
              <a:rPr lang="ko-KR" altLang="en-US" sz="1050" smtClean="0"/>
              <a:t>만</a:t>
            </a:r>
            <a:endParaRPr lang="ko-KR" altLang="en-US" sz="1050"/>
          </a:p>
        </p:txBody>
      </p:sp>
      <p:cxnSp>
        <p:nvCxnSpPr>
          <p:cNvPr id="63" name="직선 화살표 연결선 62"/>
          <p:cNvCxnSpPr/>
          <p:nvPr/>
        </p:nvCxnSpPr>
        <p:spPr>
          <a:xfrm flipV="1">
            <a:off x="2571736" y="2285992"/>
            <a:ext cx="5857916" cy="142876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1428728" y="3571876"/>
            <a:ext cx="1143008" cy="276999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200" smtClean="0"/>
              <a:t>비정규노동자</a:t>
            </a:r>
            <a:endParaRPr lang="ko-KR" altLang="en-U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1" grpId="0"/>
      <p:bldP spid="33" grpId="0"/>
      <p:bldP spid="35" grpId="0"/>
      <p:bldP spid="37" grpId="0"/>
      <p:bldP spid="39" grpId="0"/>
      <p:bldP spid="41" grpId="0"/>
      <p:bldP spid="6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82" name="Picture 2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83" name="Picture 3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84" name="Picture 4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85" name="Picture 5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86" name="Picture 6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87" name="Picture 7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88" name="Picture 8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89" name="Picture 9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0" name="Picture 10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1" name="Picture 11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2" name="Picture 12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3" name="Picture 13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4" name="Picture 14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5" name="Picture 15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6" name="Picture 16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7" name="Picture 17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8" name="Picture 18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499" name="Picture 19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0" name="Picture 20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1" name="Picture 21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2" name="Picture 22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3" name="Picture 23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4" name="Picture 24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5" name="Picture 25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6" name="Picture 26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7" name="Picture 27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8" name="Picture 28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09" name="Picture 29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10" name="Picture 30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11" name="Picture 31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12" name="Picture 32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13" name="Picture 33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14" name="Picture 34" descr="아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15" name="Picture 35" descr="위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0516" name="Picture 36" descr="p_ope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3825" cy="123825"/>
          </a:xfrm>
          <a:prstGeom prst="rect">
            <a:avLst/>
          </a:prstGeom>
          <a:noFill/>
        </p:spPr>
      </p:pic>
      <p:pic>
        <p:nvPicPr>
          <p:cNvPr id="21506" name="Picture 2" descr="2018ë íêµ­ ê²½ì ì ëí ì´ë¯¸ì§ ê²ìê²°ê³¼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4" y="642918"/>
            <a:ext cx="7500990" cy="5214974"/>
          </a:xfrm>
          <a:prstGeom prst="rect">
            <a:avLst/>
          </a:prstGeom>
          <a:noFill/>
        </p:spPr>
      </p:pic>
      <p:sp>
        <p:nvSpPr>
          <p:cNvPr id="48" name="TextBox 47"/>
          <p:cNvSpPr txBox="1"/>
          <p:nvPr/>
        </p:nvSpPr>
        <p:spPr>
          <a:xfrm>
            <a:off x="6429388" y="2500306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latin typeface="Rix헤드 EB" pitchFamily="18" charset="-127"/>
                <a:ea typeface="Rix헤드 EB" pitchFamily="18" charset="-127"/>
              </a:rPr>
              <a:t>노동해방</a:t>
            </a:r>
            <a:endParaRPr lang="ko-KR" altLang="en-US" sz="2000" b="1">
              <a:latin typeface="Rix헤드 EB" pitchFamily="18" charset="-127"/>
              <a:ea typeface="Rix헤드 EB" pitchFamily="18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 rot="20308515">
            <a:off x="1531219" y="2423395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latin typeface="Rix헤드 EB" pitchFamily="18" charset="-127"/>
                <a:ea typeface="Rix헤드 EB" pitchFamily="18" charset="-127"/>
              </a:rPr>
              <a:t>자본주</a:t>
            </a:r>
            <a:r>
              <a:rPr lang="ko-KR" altLang="en-US" sz="2000" b="1">
                <a:latin typeface="Rix헤드 EB" pitchFamily="18" charset="-127"/>
                <a:ea typeface="Rix헤드 EB" pitchFamily="18" charset="-127"/>
              </a:rPr>
              <a:t>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ë¸ëì í¬ìì ëí ì´ë¯¸ì§ ê²ìê²°ê³¼"/>
          <p:cNvPicPr>
            <a:picLocks noChangeAspect="1" noChangeArrowheads="1"/>
          </p:cNvPicPr>
          <p:nvPr/>
        </p:nvPicPr>
        <p:blipFill>
          <a:blip r:embed="rId2">
            <a:lum bright="-21000" contrast="-69000"/>
          </a:blip>
          <a:srcRect/>
          <a:stretch>
            <a:fillRect/>
          </a:stretch>
        </p:blipFill>
        <p:spPr bwMode="auto">
          <a:xfrm>
            <a:off x="357158" y="357166"/>
            <a:ext cx="8358246" cy="5929354"/>
          </a:xfrm>
          <a:prstGeom prst="rect">
            <a:avLst/>
          </a:prstGeom>
          <a:blipFill>
            <a:blip r:embed="rId3">
              <a:lum bright="-21000" contrast="-69000"/>
            </a:blip>
            <a:tile tx="0" ty="0" sx="100000" sy="100000" flip="none" algn="tl"/>
          </a:blipFill>
          <a:ln>
            <a:noFill/>
          </a:ln>
          <a:effectLst>
            <a:outerShdw blurRad="1270000" dist="50800" dir="5400000" algn="ctr" rotWithShape="0">
              <a:srgbClr val="000000">
                <a:alpha val="76000"/>
              </a:srgbClr>
            </a:outerShdw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000100" y="1214422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smtClean="0">
                <a:solidFill>
                  <a:schemeClr val="bg1"/>
                </a:solidFill>
              </a:rPr>
              <a:t>2018</a:t>
            </a:r>
            <a:r>
              <a:rPr lang="ko-KR" altLang="en-US" sz="2400" smtClean="0">
                <a:solidFill>
                  <a:schemeClr val="bg1"/>
                </a:solidFill>
              </a:rPr>
              <a:t>년 노동자 계급의 하반기 투쟁을 위하여 </a:t>
            </a:r>
            <a:r>
              <a:rPr lang="en-US" altLang="ko-KR" sz="2400" smtClean="0">
                <a:solidFill>
                  <a:schemeClr val="bg1"/>
                </a:solidFill>
              </a:rPr>
              <a:t>(1)</a:t>
            </a:r>
            <a:endParaRPr lang="ko-KR" altLang="en-US" sz="2400">
              <a:solidFill>
                <a:schemeClr val="bg1"/>
              </a:solidFill>
            </a:endParaRPr>
          </a:p>
        </p:txBody>
      </p:sp>
      <p:pic>
        <p:nvPicPr>
          <p:cNvPr id="22532" name="Picture 4" descr="ë¬¸ì¬ì¸ ì ê¶ì ëí ì´ë¯¸ì§ ê²ìê²°ê³¼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2357430"/>
            <a:ext cx="5324475" cy="335280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071670" y="3488296"/>
            <a:ext cx="464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문재인 정권의 계급적 성격을 분명히 하자</a:t>
            </a:r>
            <a:r>
              <a:rPr lang="en-US" altLang="ko-KR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!!!</a:t>
            </a:r>
            <a:endParaRPr lang="ko-KR" altLang="en-US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85786" y="2214554"/>
            <a:ext cx="162407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200" b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첫번째</a:t>
            </a:r>
            <a:endParaRPr lang="en-US" altLang="ko-KR" sz="3200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4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ë¬¸ì¬ì¸ ì ê¶ì ëí ì´ë¯¸ì§ ê²ìê²°ê³¼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357298"/>
            <a:ext cx="7786742" cy="3929090"/>
          </a:xfrm>
          <a:prstGeom prst="rect">
            <a:avLst/>
          </a:prstGeom>
          <a:noFill/>
        </p:spPr>
      </p:pic>
      <p:pic>
        <p:nvPicPr>
          <p:cNvPr id="26626" name="Picture 2" descr="ë¸ëì ê³ê¸ì ë¹ì ëí ì´ë¯¸ì§ ê²ìê²°ê³¼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357166"/>
            <a:ext cx="4680000" cy="2160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429124" y="1285860"/>
            <a:ext cx="3429024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ko-KR" altLang="en-US" sz="1200" b="1" smtClean="0">
                <a:solidFill>
                  <a:schemeClr val="bg1"/>
                </a:solidFill>
              </a:rPr>
              <a:t>문재인 정권은 노동자 계급 투쟁에 의해 건설된 </a:t>
            </a:r>
            <a:endParaRPr lang="en-US" altLang="ko-KR" sz="1200" b="1" smtClean="0">
              <a:solidFill>
                <a:schemeClr val="bg1"/>
              </a:solidFill>
            </a:endParaRPr>
          </a:p>
          <a:p>
            <a:pPr algn="just"/>
            <a:r>
              <a:rPr lang="ko-KR" altLang="en-US" sz="1200" b="1" smtClean="0">
                <a:solidFill>
                  <a:schemeClr val="bg1"/>
                </a:solidFill>
              </a:rPr>
              <a:t>국가권력이 아니다</a:t>
            </a:r>
            <a:r>
              <a:rPr lang="en-US" altLang="ko-KR" sz="1200" b="1" smtClean="0">
                <a:solidFill>
                  <a:schemeClr val="bg1"/>
                </a:solidFill>
              </a:rPr>
              <a:t>.</a:t>
            </a:r>
            <a:endParaRPr lang="ko-KR" altLang="en-US" sz="1200" b="1">
              <a:solidFill>
                <a:schemeClr val="bg1"/>
              </a:solidFill>
            </a:endParaRPr>
          </a:p>
        </p:txBody>
      </p:sp>
      <p:pic>
        <p:nvPicPr>
          <p:cNvPr id="26628" name="Picture 4" descr="ì´ë¶í¬ìì ëí ì´ë¯¸ì§ ê²ìê²°ê³¼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2071678"/>
            <a:ext cx="4680000" cy="2160000"/>
          </a:xfrm>
          <a:prstGeom prst="rect">
            <a:avLst/>
          </a:prstGeom>
          <a:noFill/>
        </p:spPr>
      </p:pic>
      <p:sp>
        <p:nvSpPr>
          <p:cNvPr id="26632" name="AutoShape 8" descr="ë¸ë¬´íì ëí ì´ë¯¸ì§ ê²ìê²°ê³¼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6634" name="AutoShape 10" descr="ë¸ë¬´íì ëí ì´ë¯¸ì§ ê²ìê²°ê³¼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4429124" y="3071810"/>
            <a:ext cx="3429024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ko-KR" altLang="en-US" sz="1200" b="1" smtClean="0">
                <a:solidFill>
                  <a:schemeClr val="bg1"/>
                </a:solidFill>
              </a:rPr>
              <a:t>촛불투쟁의 성과가 아니라 한계로 부터 탄생한 정권이다</a:t>
            </a:r>
            <a:r>
              <a:rPr lang="en-US" altLang="ko-KR" sz="1200" b="1" smtClean="0">
                <a:solidFill>
                  <a:schemeClr val="bg1"/>
                </a:solidFill>
              </a:rPr>
              <a:t>.</a:t>
            </a:r>
            <a:endParaRPr lang="ko-KR" altLang="en-US" sz="1200" b="1">
              <a:solidFill>
                <a:schemeClr val="bg1"/>
              </a:solidFill>
            </a:endParaRPr>
          </a:p>
        </p:txBody>
      </p:sp>
      <p:pic>
        <p:nvPicPr>
          <p:cNvPr id="14" name="그림 13" descr="K-023.jpg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3714744" y="4071942"/>
            <a:ext cx="4680000" cy="2160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786182" y="5572140"/>
            <a:ext cx="3071834" cy="27699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ko-KR" altLang="en-US" sz="1200" b="1" smtClean="0">
                <a:solidFill>
                  <a:schemeClr val="bg1"/>
                </a:solidFill>
              </a:rPr>
              <a:t>문재인 정권은 자유주의 민주당 정권이다</a:t>
            </a:r>
            <a:r>
              <a:rPr lang="en-US" altLang="ko-KR" sz="1200" b="1" smtClean="0">
                <a:solidFill>
                  <a:schemeClr val="bg1"/>
                </a:solidFill>
              </a:rPr>
              <a:t>.</a:t>
            </a:r>
            <a:endParaRPr lang="ko-KR" altLang="en-US" sz="1200" b="1">
              <a:solidFill>
                <a:schemeClr val="bg1"/>
              </a:solidFill>
            </a:endParaRPr>
          </a:p>
        </p:txBody>
      </p:sp>
      <p:pic>
        <p:nvPicPr>
          <p:cNvPr id="26636" name="Picture 12" descr="ë¸ë¬´íì ëí ì´ë¯¸ì§ ê²ìê²°ê³¼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00892" y="4143380"/>
            <a:ext cx="1080000" cy="720000"/>
          </a:xfrm>
          <a:prstGeom prst="rect">
            <a:avLst/>
          </a:prstGeom>
          <a:noFill/>
        </p:spPr>
      </p:pic>
      <p:pic>
        <p:nvPicPr>
          <p:cNvPr id="26630" name="Picture 6" descr="ê¹ëì¤ì ëí ì´ë¯¸ì§ ê²ìê²°ê³¼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7620" y="4143380"/>
            <a:ext cx="1080000" cy="720000"/>
          </a:xfrm>
          <a:prstGeom prst="rect">
            <a:avLst/>
          </a:prstGeom>
          <a:noFill/>
        </p:spPr>
      </p:pic>
      <p:pic>
        <p:nvPicPr>
          <p:cNvPr id="26638" name="Picture 14" descr="ë¬¸ì¬ì¸ì ëí ì´ë¯¸ì§ ê²ìê²°ê³¼"/>
          <p:cNvPicPr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72330" y="5286388"/>
            <a:ext cx="1080000" cy="720000"/>
          </a:xfrm>
          <a:prstGeom prst="rect">
            <a:avLst/>
          </a:prstGeom>
          <a:noFill/>
        </p:spPr>
      </p:pic>
      <p:sp>
        <p:nvSpPr>
          <p:cNvPr id="17" name="직사각형 16"/>
          <p:cNvSpPr/>
          <p:nvPr/>
        </p:nvSpPr>
        <p:spPr>
          <a:xfrm>
            <a:off x="714348" y="3071810"/>
            <a:ext cx="7712826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2400" b="1" spc="30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문재인 정권은 노동자 계급의 정권이 아니다</a:t>
            </a:r>
            <a:r>
              <a:rPr lang="en-US" altLang="ko-KR" sz="2400" b="1" spc="30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</a:t>
            </a:r>
            <a:endParaRPr lang="en-US" altLang="ko-KR" sz="2400" b="1" cap="none" spc="30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266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16" grpId="0" animBg="1"/>
      <p:bldP spid="16" grpId="1" animBg="1"/>
      <p:bldP spid="15" grpId="0" animBg="1"/>
      <p:bldP spid="15" grpId="1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ë¸ëì í¬ìì ëí ì´ë¯¸ì§ ê²ìê²°ê³¼"/>
          <p:cNvPicPr>
            <a:picLocks noChangeAspect="1" noChangeArrowheads="1"/>
          </p:cNvPicPr>
          <p:nvPr/>
        </p:nvPicPr>
        <p:blipFill>
          <a:blip r:embed="rId2">
            <a:lum bright="-21000" contrast="-69000"/>
          </a:blip>
          <a:srcRect/>
          <a:stretch>
            <a:fillRect/>
          </a:stretch>
        </p:blipFill>
        <p:spPr bwMode="auto">
          <a:xfrm>
            <a:off x="357158" y="357166"/>
            <a:ext cx="8358246" cy="5929354"/>
          </a:xfrm>
          <a:prstGeom prst="rect">
            <a:avLst/>
          </a:prstGeom>
          <a:blipFill>
            <a:blip r:embed="rId3">
              <a:lum bright="-21000" contrast="-69000"/>
            </a:blip>
            <a:tile tx="0" ty="0" sx="100000" sy="100000" flip="none" algn="tl"/>
          </a:blipFill>
          <a:ln>
            <a:noFill/>
          </a:ln>
          <a:effectLst>
            <a:outerShdw blurRad="1270000" dist="50800" dir="5400000" algn="ctr" rotWithShape="0">
              <a:srgbClr val="000000">
                <a:alpha val="76000"/>
              </a:srgbClr>
            </a:outerShdw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000100" y="1214422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smtClean="0">
                <a:solidFill>
                  <a:schemeClr val="bg1"/>
                </a:solidFill>
              </a:rPr>
              <a:t>2018</a:t>
            </a:r>
            <a:r>
              <a:rPr lang="ko-KR" altLang="en-US" sz="2400" smtClean="0">
                <a:solidFill>
                  <a:schemeClr val="bg1"/>
                </a:solidFill>
              </a:rPr>
              <a:t>년 노동자 계급의 하반기 투쟁을 위하여 </a:t>
            </a:r>
            <a:r>
              <a:rPr lang="en-US" altLang="ko-KR" sz="2400" smtClean="0">
                <a:solidFill>
                  <a:schemeClr val="bg1"/>
                </a:solidFill>
              </a:rPr>
              <a:t>(2)</a:t>
            </a:r>
            <a:endParaRPr lang="ko-KR" altLang="en-US" sz="2400">
              <a:solidFill>
                <a:schemeClr val="bg1"/>
              </a:solidFill>
            </a:endParaRPr>
          </a:p>
        </p:txBody>
      </p:sp>
      <p:pic>
        <p:nvPicPr>
          <p:cNvPr id="22532" name="Picture 4" descr="ë¬¸ì¬ì¸ ì ê¶ì ëí ì´ë¯¸ì§ ê²ìê²°ê³¼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2357430"/>
            <a:ext cx="5324475" cy="335280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071670" y="3488296"/>
            <a:ext cx="500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촛불투쟁으로 열려진 정세적 공간을 활용하자</a:t>
            </a:r>
            <a:endParaRPr lang="ko-KR" altLang="en-US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85786" y="2214554"/>
            <a:ext cx="162407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200" b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두번째</a:t>
            </a:r>
            <a:endParaRPr lang="en-US" altLang="ko-KR" sz="3200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214282" y="785794"/>
            <a:ext cx="8358214" cy="335758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578" name="Picture 2" descr="ë¬¸ì¬ì¸ì ê¶ì ëí ì´ë¯¸ì§ ê²ìê²°ê³¼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349000"/>
            <a:ext cx="2520000" cy="1800000"/>
          </a:xfrm>
          <a:prstGeom prst="rect">
            <a:avLst/>
          </a:prstGeom>
          <a:noFill/>
        </p:spPr>
      </p:pic>
      <p:sp>
        <p:nvSpPr>
          <p:cNvPr id="7" name="위쪽 화살표 6"/>
          <p:cNvSpPr/>
          <p:nvPr/>
        </p:nvSpPr>
        <p:spPr>
          <a:xfrm>
            <a:off x="1000100" y="4134950"/>
            <a:ext cx="857256" cy="1285884"/>
          </a:xfrm>
          <a:prstGeom prst="up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580" name="Picture 4" descr="ì´ë¶ì ëí ì´ë¯¸ì§ ê²ìê²°ê³¼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4920768"/>
            <a:ext cx="1440000" cy="1080000"/>
          </a:xfrm>
          <a:prstGeom prst="rect">
            <a:avLst/>
          </a:prstGeom>
          <a:noFill/>
        </p:spPr>
      </p:pic>
      <p:sp>
        <p:nvSpPr>
          <p:cNvPr id="10" name="아래쪽 화살표 9"/>
          <p:cNvSpPr/>
          <p:nvPr/>
        </p:nvSpPr>
        <p:spPr>
          <a:xfrm>
            <a:off x="1000100" y="1500174"/>
            <a:ext cx="857256" cy="84882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582" name="Picture 6" descr="ê²½ì ìê¸°ì ëí ì´ë¯¸ì§ ê²ìê²°ê³¼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857232"/>
            <a:ext cx="1440000" cy="928694"/>
          </a:xfrm>
          <a:prstGeom prst="rect">
            <a:avLst/>
          </a:prstGeom>
          <a:noFill/>
        </p:spPr>
      </p:pic>
      <p:sp>
        <p:nvSpPr>
          <p:cNvPr id="11" name="오른쪽 화살표 10"/>
          <p:cNvSpPr/>
          <p:nvPr/>
        </p:nvSpPr>
        <p:spPr>
          <a:xfrm rot="20982185">
            <a:off x="2857488" y="2643182"/>
            <a:ext cx="3000396" cy="500066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한반도 평화</a:t>
            </a:r>
            <a:endParaRPr lang="ko-KR" altLang="en-US"/>
          </a:p>
        </p:txBody>
      </p:sp>
      <p:sp>
        <p:nvSpPr>
          <p:cNvPr id="12" name="오른쪽 화살표 11"/>
          <p:cNvSpPr/>
          <p:nvPr/>
        </p:nvSpPr>
        <p:spPr>
          <a:xfrm>
            <a:off x="3214678" y="5143512"/>
            <a:ext cx="3000396" cy="500066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노동자</a:t>
            </a:r>
            <a:r>
              <a:rPr lang="en-US" altLang="ko-KR" smtClean="0"/>
              <a:t>,</a:t>
            </a:r>
            <a:r>
              <a:rPr lang="ko-KR" altLang="en-US" smtClean="0"/>
              <a:t>민중탄압</a:t>
            </a:r>
            <a:endParaRPr lang="ko-KR" altLang="en-US"/>
          </a:p>
        </p:txBody>
      </p:sp>
      <p:pic>
        <p:nvPicPr>
          <p:cNvPr id="24584" name="Picture 8" descr="íë°ëííì ëí ì´ë¯¸ì§ ê²ìê²°ê³¼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1714488"/>
            <a:ext cx="1800000" cy="1440000"/>
          </a:xfrm>
          <a:prstGeom prst="rect">
            <a:avLst/>
          </a:prstGeom>
          <a:noFill/>
        </p:spPr>
      </p:pic>
      <p:pic>
        <p:nvPicPr>
          <p:cNvPr id="24586" name="Picture 10" descr="ë¸ëíìì ëí ì´ë¯¸ì§ ê²ìê²°ê³¼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15074" y="4632206"/>
            <a:ext cx="1800000" cy="144000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2428860" y="214290"/>
            <a:ext cx="4572032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3200" b="1" smtClean="0"/>
              <a:t>촛불투쟁과 열려진 공간</a:t>
            </a:r>
            <a:endParaRPr lang="ko-KR" altLang="en-US" sz="3200" b="1"/>
          </a:p>
        </p:txBody>
      </p:sp>
      <p:sp>
        <p:nvSpPr>
          <p:cNvPr id="18" name="아래쪽 화살표 17"/>
          <p:cNvSpPr/>
          <p:nvPr/>
        </p:nvSpPr>
        <p:spPr>
          <a:xfrm>
            <a:off x="4500562" y="4572008"/>
            <a:ext cx="357190" cy="642942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3188980" y="3571876"/>
            <a:ext cx="29546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1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자본주의</a:t>
            </a:r>
            <a:endParaRPr lang="en-US" altLang="ko-KR" sz="5400" b="1" cap="none" spc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214546" y="1428736"/>
            <a:ext cx="1500198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자본의 요구</a:t>
            </a:r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2214546" y="4500570"/>
            <a:ext cx="1500198" cy="35719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촛불의 요구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7" grpId="1" animBg="1"/>
      <p:bldP spid="10" grpId="1" animBg="1"/>
      <p:bldP spid="11" grpId="0" animBg="1"/>
      <p:bldP spid="12" grpId="0" animBg="1"/>
      <p:bldP spid="18" grpId="0" animBg="1"/>
      <p:bldP spid="16" grpId="0"/>
      <p:bldP spid="19" grpId="1" animBg="1"/>
      <p:bldP spid="20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 rot="5400000">
            <a:off x="-1999501" y="3428206"/>
            <a:ext cx="54292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/>
          <p:cNvCxnSpPr/>
          <p:nvPr/>
        </p:nvCxnSpPr>
        <p:spPr>
          <a:xfrm rot="10800000" flipV="1">
            <a:off x="714350" y="6072206"/>
            <a:ext cx="8001057" cy="714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ì´ë¶í¬ìì ëí ì´ë¯¸ì§ ê²ìê²°ê³¼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428868"/>
            <a:ext cx="1440000" cy="1080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928662" y="4714884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</a:rPr>
              <a:t>촛불 투쟁</a:t>
            </a:r>
            <a:endParaRPr lang="ko-KR" altLang="en-US">
              <a:solidFill>
                <a:schemeClr val="bg1"/>
              </a:solidFill>
            </a:endParaRPr>
          </a:p>
        </p:txBody>
      </p:sp>
      <p:pic>
        <p:nvPicPr>
          <p:cNvPr id="1028" name="Picture 4" descr="518 ê¸°ëì ë¬¸ì¬ì¸ì ëí ì´ë¯¸ì§ ê²ìê²°ê³¼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3000372"/>
            <a:ext cx="1440000" cy="1080000"/>
          </a:xfrm>
          <a:prstGeom prst="rect">
            <a:avLst/>
          </a:prstGeom>
          <a:noFill/>
        </p:spPr>
      </p:pic>
      <p:pic>
        <p:nvPicPr>
          <p:cNvPr id="1032" name="Picture 8" descr="610í­ì ê¸°ëìì ëí ì´ë¯¸ì§ ê²ìê²°ê³¼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3714752"/>
            <a:ext cx="1440000" cy="1080000"/>
          </a:xfrm>
          <a:prstGeom prst="rect">
            <a:avLst/>
          </a:prstGeom>
          <a:noFill/>
        </p:spPr>
      </p:pic>
      <p:pic>
        <p:nvPicPr>
          <p:cNvPr id="1030" name="Picture 6" descr="ëì¼ ë² ë¥¼ë¦° êµ¬ìì ëí ì´ë¯¸ì§ ê²ìê²°ê³¼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3174" y="4143380"/>
            <a:ext cx="1440000" cy="1080000"/>
          </a:xfrm>
          <a:prstGeom prst="rect">
            <a:avLst/>
          </a:prstGeom>
          <a:noFill/>
        </p:spPr>
      </p:pic>
      <p:pic>
        <p:nvPicPr>
          <p:cNvPr id="1034" name="Picture 10" descr="í¬í­ì§ì§ ë¬¸ì¬ì¸ì ëí ì´ë¯¸ì§ ê²ìê²°ê³¼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4572008"/>
            <a:ext cx="1440000" cy="1080000"/>
          </a:xfrm>
          <a:prstGeom prst="rect">
            <a:avLst/>
          </a:prstGeom>
          <a:noFill/>
        </p:spPr>
      </p:pic>
      <p:pic>
        <p:nvPicPr>
          <p:cNvPr id="16" name="그림 15" descr="K-024.jpg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4786314" y="2357430"/>
            <a:ext cx="1440000" cy="1080000"/>
          </a:xfrm>
          <a:prstGeom prst="rect">
            <a:avLst/>
          </a:prstGeom>
        </p:spPr>
      </p:pic>
      <p:cxnSp>
        <p:nvCxnSpPr>
          <p:cNvPr id="17" name="직선 연결선 16"/>
          <p:cNvCxnSpPr/>
          <p:nvPr/>
        </p:nvCxnSpPr>
        <p:spPr>
          <a:xfrm rot="5400000">
            <a:off x="2001026" y="3356768"/>
            <a:ext cx="54292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8" name="Picture 14" descr="ë°ê·¼í1ì¬ì ê³ ì ëí ì´ë¯¸ì§ ê²ìê²°ê³¼"/>
          <p:cNvPicPr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57884" y="3071810"/>
            <a:ext cx="1440000" cy="1080000"/>
          </a:xfrm>
          <a:prstGeom prst="rect">
            <a:avLst/>
          </a:prstGeom>
          <a:noFill/>
        </p:spPr>
      </p:pic>
      <p:sp>
        <p:nvSpPr>
          <p:cNvPr id="20" name="오른쪽 화살표 19"/>
          <p:cNvSpPr/>
          <p:nvPr/>
        </p:nvSpPr>
        <p:spPr>
          <a:xfrm>
            <a:off x="714348" y="1785926"/>
            <a:ext cx="8001056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국정 지지도 </a:t>
            </a:r>
            <a:r>
              <a:rPr lang="en-US" altLang="ko-KR" smtClean="0"/>
              <a:t>80%</a:t>
            </a:r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3000364" y="857232"/>
            <a:ext cx="3429024" cy="36933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mtClean="0"/>
              <a:t>문재인 정권의 민주주의 확장</a:t>
            </a:r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2357422" y="1428736"/>
            <a:ext cx="71438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ko-KR" smtClean="0"/>
              <a:t>2017</a:t>
            </a:r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6215074" y="1428736"/>
            <a:ext cx="71438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ko-KR" smtClean="0"/>
              <a:t>2018</a:t>
            </a:r>
            <a:endParaRPr lang="ko-KR" altLang="en-US"/>
          </a:p>
        </p:txBody>
      </p:sp>
      <p:pic>
        <p:nvPicPr>
          <p:cNvPr id="1036" name="Picture 12" descr="íë¬¸ì ì ì¸ì ëí ì´ë¯¸ì§ ê²ìê²°ê³¼"/>
          <p:cNvPicPr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00892" y="3714752"/>
            <a:ext cx="1440000" cy="108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70" decel="100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770" decel="100000"/>
                                        <p:tgtEl>
                                          <p:spTgt spid="102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70" decel="100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770" decel="100000"/>
                                        <p:tgtEl>
                                          <p:spTgt spid="10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1" dur="77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3" dur="77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70" decel="100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770" decel="100000"/>
                                        <p:tgtEl>
                                          <p:spTgt spid="10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2" dur="77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4" dur="77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70" decel="100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770" decel="100000"/>
                                        <p:tgtEl>
                                          <p:spTgt spid="10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3" dur="77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5" dur="77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7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770" decel="100000"/>
                                        <p:tgtEl>
                                          <p:spTgt spid="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4" dur="77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6" dur="77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770" decel="100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770" decel="100000"/>
                                        <p:tgtEl>
                                          <p:spTgt spid="103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5" dur="77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7" dur="77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770" decel="100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770" decel="100000"/>
                                        <p:tgtEl>
                                          <p:spTgt spid="103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6" dur="77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8" dur="77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77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770" decel="100000"/>
                                        <p:tgtEl>
                                          <p:spTgt spid="2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7" dur="77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9" dur="77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ë¸ëì í¬ìì ëí ì´ë¯¸ì§ ê²ìê²°ê³¼"/>
          <p:cNvPicPr>
            <a:picLocks noChangeAspect="1" noChangeArrowheads="1"/>
          </p:cNvPicPr>
          <p:nvPr/>
        </p:nvPicPr>
        <p:blipFill>
          <a:blip r:embed="rId2">
            <a:lum bright="-21000" contrast="-69000"/>
          </a:blip>
          <a:srcRect/>
          <a:stretch>
            <a:fillRect/>
          </a:stretch>
        </p:blipFill>
        <p:spPr bwMode="auto">
          <a:xfrm>
            <a:off x="357158" y="357166"/>
            <a:ext cx="8358246" cy="5929354"/>
          </a:xfrm>
          <a:prstGeom prst="rect">
            <a:avLst/>
          </a:prstGeom>
          <a:blipFill>
            <a:blip r:embed="rId3">
              <a:lum bright="-21000" contrast="-69000"/>
            </a:blip>
            <a:tile tx="0" ty="0" sx="100000" sy="100000" flip="none" algn="tl"/>
          </a:blipFill>
          <a:ln>
            <a:noFill/>
          </a:ln>
          <a:effectLst>
            <a:outerShdw blurRad="1270000" dist="50800" dir="5400000" algn="ctr" rotWithShape="0">
              <a:srgbClr val="000000">
                <a:alpha val="76000"/>
              </a:srgbClr>
            </a:outerShdw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000100" y="1214422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smtClean="0">
                <a:solidFill>
                  <a:schemeClr val="bg1"/>
                </a:solidFill>
              </a:rPr>
              <a:t>2018</a:t>
            </a:r>
            <a:r>
              <a:rPr lang="ko-KR" altLang="en-US" sz="2400" smtClean="0">
                <a:solidFill>
                  <a:schemeClr val="bg1"/>
                </a:solidFill>
              </a:rPr>
              <a:t>년 노동자 계급의 하반기 투쟁을 위하여 </a:t>
            </a:r>
            <a:r>
              <a:rPr lang="en-US" altLang="ko-KR" sz="2400" smtClean="0">
                <a:solidFill>
                  <a:schemeClr val="bg1"/>
                </a:solidFill>
              </a:rPr>
              <a:t>(3)</a:t>
            </a:r>
            <a:endParaRPr lang="ko-KR" altLang="en-US" sz="2400">
              <a:solidFill>
                <a:schemeClr val="bg1"/>
              </a:solidFill>
            </a:endParaRPr>
          </a:p>
        </p:txBody>
      </p:sp>
      <p:pic>
        <p:nvPicPr>
          <p:cNvPr id="22532" name="Picture 4" descr="ë¬¸ì¬ì¸ ì ê¶ì ëí ì´ë¯¸ì§ ê²ìê²°ê³¼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2357430"/>
            <a:ext cx="5324475" cy="335280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928794" y="3488296"/>
            <a:ext cx="5357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노동자 계급의 단일한 요구와 선도적 투쟁</a:t>
            </a:r>
            <a:r>
              <a:rPr lang="en-US" altLang="ko-KR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</a:p>
          <a:p>
            <a:r>
              <a:rPr lang="ko-KR" altLang="en-US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전 민중적 생존권 쟁취와 민주주의 확장 투쟁으로</a:t>
            </a:r>
            <a:endParaRPr lang="ko-KR" altLang="en-US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85786" y="2214554"/>
            <a:ext cx="162407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200" b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세번째</a:t>
            </a:r>
            <a:endParaRPr lang="en-US" altLang="ko-KR" sz="3200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ë¸ëì í¬ìì ëí ì´ë¯¸ì§ ê²ìê²°ê³¼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785794"/>
            <a:ext cx="8429684" cy="514353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928662" y="1684840"/>
            <a:ext cx="7858180" cy="6463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3600" smtClean="0"/>
              <a:t>노동자 투쟁만이 세상을 바꿀수 있다</a:t>
            </a:r>
            <a:r>
              <a:rPr lang="en-US" altLang="ko-KR" sz="3600" smtClean="0"/>
              <a:t>.</a:t>
            </a:r>
            <a:endParaRPr lang="ko-KR" altLang="en-US" sz="3600"/>
          </a:p>
        </p:txBody>
      </p:sp>
      <p:sp>
        <p:nvSpPr>
          <p:cNvPr id="7" name="TextBox 6"/>
          <p:cNvSpPr txBox="1"/>
          <p:nvPr/>
        </p:nvSpPr>
        <p:spPr>
          <a:xfrm>
            <a:off x="928662" y="2684972"/>
            <a:ext cx="7858180" cy="46166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400" smtClean="0"/>
              <a:t>노동자 계급만이 완전한 민주주의를 쟁취할수 있다</a:t>
            </a:r>
            <a:r>
              <a:rPr lang="en-US" altLang="ko-KR" sz="2400" smtClean="0"/>
              <a:t>.</a:t>
            </a:r>
            <a:endParaRPr lang="ko-KR" altLang="en-US" sz="2400"/>
          </a:p>
        </p:txBody>
      </p:sp>
      <p:sp>
        <p:nvSpPr>
          <p:cNvPr id="8" name="TextBox 7"/>
          <p:cNvSpPr txBox="1"/>
          <p:nvPr/>
        </p:nvSpPr>
        <p:spPr>
          <a:xfrm>
            <a:off x="928662" y="3610277"/>
            <a:ext cx="7858180" cy="46166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400" smtClean="0"/>
              <a:t>노동자 계급만이 민중의 생존권을 책임질수 있다</a:t>
            </a:r>
            <a:r>
              <a:rPr lang="en-US" altLang="ko-KR" sz="2400" smtClean="0"/>
              <a:t>.</a:t>
            </a:r>
            <a:endParaRPr lang="ko-KR" altLang="en-US" sz="2400"/>
          </a:p>
        </p:txBody>
      </p:sp>
      <p:sp>
        <p:nvSpPr>
          <p:cNvPr id="9" name="TextBox 8"/>
          <p:cNvSpPr txBox="1"/>
          <p:nvPr/>
        </p:nvSpPr>
        <p:spPr>
          <a:xfrm>
            <a:off x="928662" y="4538971"/>
            <a:ext cx="7858180" cy="46166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400" smtClean="0"/>
              <a:t>단일한 요구</a:t>
            </a:r>
            <a:r>
              <a:rPr lang="en-US" altLang="ko-KR" sz="2400" smtClean="0"/>
              <a:t>, </a:t>
            </a:r>
            <a:r>
              <a:rPr lang="ko-KR" altLang="en-US" sz="2400" smtClean="0"/>
              <a:t>전국적</a:t>
            </a:r>
            <a:r>
              <a:rPr lang="en-US" altLang="ko-KR" sz="2400" smtClean="0"/>
              <a:t>,</a:t>
            </a:r>
            <a:r>
              <a:rPr lang="ko-KR" altLang="en-US" sz="2400" smtClean="0"/>
              <a:t>계급적 노동자계급의 선도적 투쟁</a:t>
            </a:r>
            <a:endParaRPr lang="ko-KR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ë¸ëì í¬ìì ëí ì´ë¯¸ì§ ê²ìê²°ê³¼"/>
          <p:cNvPicPr>
            <a:picLocks noChangeAspect="1" noChangeArrowheads="1"/>
          </p:cNvPicPr>
          <p:nvPr/>
        </p:nvPicPr>
        <p:blipFill>
          <a:blip r:embed="rId2">
            <a:lum bright="-21000" contrast="-69000"/>
          </a:blip>
          <a:srcRect/>
          <a:stretch>
            <a:fillRect/>
          </a:stretch>
        </p:blipFill>
        <p:spPr bwMode="auto">
          <a:xfrm>
            <a:off x="357158" y="357166"/>
            <a:ext cx="8358246" cy="5929354"/>
          </a:xfrm>
          <a:prstGeom prst="rect">
            <a:avLst/>
          </a:prstGeom>
          <a:blipFill>
            <a:blip r:embed="rId3">
              <a:lum bright="-21000" contrast="-69000"/>
            </a:blip>
            <a:tile tx="0" ty="0" sx="100000" sy="100000" flip="none" algn="tl"/>
          </a:blipFill>
          <a:ln>
            <a:noFill/>
          </a:ln>
          <a:effectLst>
            <a:outerShdw blurRad="1270000" dist="50800" dir="5400000" algn="ctr" rotWithShape="0">
              <a:srgbClr val="000000">
                <a:alpha val="76000"/>
              </a:srgbClr>
            </a:outerShdw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000100" y="1214422"/>
            <a:ext cx="735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smtClean="0">
                <a:solidFill>
                  <a:schemeClr val="bg1"/>
                </a:solidFill>
              </a:rPr>
              <a:t>2018</a:t>
            </a:r>
            <a:r>
              <a:rPr lang="ko-KR" altLang="en-US" sz="2400" smtClean="0">
                <a:solidFill>
                  <a:schemeClr val="bg1"/>
                </a:solidFill>
              </a:rPr>
              <a:t>년 노동자 계급의 하반기 투쟁을 위하여 </a:t>
            </a:r>
            <a:r>
              <a:rPr lang="en-US" altLang="ko-KR" sz="2400" smtClean="0">
                <a:solidFill>
                  <a:schemeClr val="bg1"/>
                </a:solidFill>
              </a:rPr>
              <a:t>(4)</a:t>
            </a:r>
            <a:endParaRPr lang="ko-KR" altLang="en-US" sz="2400">
              <a:solidFill>
                <a:schemeClr val="bg1"/>
              </a:solidFill>
            </a:endParaRPr>
          </a:p>
        </p:txBody>
      </p:sp>
      <p:pic>
        <p:nvPicPr>
          <p:cNvPr id="22532" name="Picture 4" descr="ë¬¸ì¬ì¸ ì ê¶ì ëí ì´ë¯¸ì§ ê²ìê²°ê³¼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2357430"/>
            <a:ext cx="5324475" cy="335280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928794" y="3488296"/>
            <a:ext cx="53578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조합주의</a:t>
            </a:r>
            <a:r>
              <a:rPr lang="en-US" altLang="ko-KR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의회 대리정치를 넘어</a:t>
            </a:r>
            <a:r>
              <a:rPr lang="en-US" altLang="ko-KR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</a:p>
          <a:p>
            <a:r>
              <a:rPr lang="ko-KR" altLang="en-US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현장의 정치를 통해 노동자민중의 생존권을 </a:t>
            </a:r>
            <a:endParaRPr lang="en-US" altLang="ko-KR" smtClean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그리고 사회의 전면적 개편 투쟁으로</a:t>
            </a:r>
            <a:endParaRPr lang="ko-KR" altLang="en-US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85786" y="2214554"/>
            <a:ext cx="162407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3200" b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네</a:t>
            </a:r>
            <a:r>
              <a:rPr lang="ko-KR" altLang="en-US" sz="3200" b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번째</a:t>
            </a:r>
            <a:endParaRPr lang="en-US" altLang="ko-KR" sz="3200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90" name="Picture 18" descr="ë¸ëìí¬ìì ëí ì´ë¯¸ì§ ê²ìê²°ê³¼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143999" cy="6500858"/>
          </a:xfrm>
          <a:prstGeom prst="rect">
            <a:avLst/>
          </a:prstGeom>
          <a:noFill/>
        </p:spPr>
      </p:pic>
      <p:pic>
        <p:nvPicPr>
          <p:cNvPr id="28686" name="Picture 14" descr="ë¨ë¶ëíì ëí ì´ë¯¸ì§ ê²ìê²°ê³¼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2643182"/>
            <a:ext cx="2880000" cy="1800000"/>
          </a:xfrm>
          <a:prstGeom prst="rect">
            <a:avLst/>
          </a:prstGeom>
          <a:noFill/>
        </p:spPr>
      </p:pic>
      <p:pic>
        <p:nvPicPr>
          <p:cNvPr id="28676" name="Picture 4" descr="ê¸°ìë¡ê³ ì ëí ì´ë¯¸ì§ ê²ìê²°ê³¼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500042"/>
            <a:ext cx="2880000" cy="1800000"/>
          </a:xfrm>
          <a:prstGeom prst="rect">
            <a:avLst/>
          </a:prstGeom>
          <a:noFill/>
        </p:spPr>
      </p:pic>
      <p:pic>
        <p:nvPicPr>
          <p:cNvPr id="28678" name="Picture 6" descr="ë¸ëìí¬ìì ëí ì´ë¯¸ì§ ê²ìê²°ê³¼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20892" y="4714884"/>
            <a:ext cx="2880000" cy="1800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214414" y="1000108"/>
            <a:ext cx="1357322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mtClean="0"/>
              <a:t>자본가계급</a:t>
            </a:r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4835272" y="5429264"/>
            <a:ext cx="1357322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mtClean="0"/>
              <a:t>노동자계급</a:t>
            </a:r>
            <a:endParaRPr lang="ko-KR" altLang="en-US"/>
          </a:p>
        </p:txBody>
      </p:sp>
      <p:pic>
        <p:nvPicPr>
          <p:cNvPr id="28680" name="Picture 8" descr="ë¬¸ì¬ì¸ì ê¶ì ëí ì´ë¯¸ì§ ê²ìê²°ê³¼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71934" y="428604"/>
            <a:ext cx="2880000" cy="1800000"/>
          </a:xfrm>
          <a:prstGeom prst="rect">
            <a:avLst/>
          </a:prstGeom>
          <a:noFill/>
        </p:spPr>
      </p:pic>
      <p:sp>
        <p:nvSpPr>
          <p:cNvPr id="11" name="위쪽/아래쪽 화살표 10"/>
          <p:cNvSpPr/>
          <p:nvPr/>
        </p:nvSpPr>
        <p:spPr>
          <a:xfrm>
            <a:off x="5237422" y="2714620"/>
            <a:ext cx="549024" cy="1571636"/>
          </a:xfrm>
          <a:prstGeom prst="up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직접대립</a:t>
            </a:r>
            <a:endParaRPr lang="ko-KR" altLang="en-US"/>
          </a:p>
        </p:txBody>
      </p:sp>
      <p:pic>
        <p:nvPicPr>
          <p:cNvPr id="28684" name="Picture 12" descr="ì¬íì í©ìì£¼ìì ëí ì´ë¯¸ì§ ê²ìê²°ê³¼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36" y="2643182"/>
            <a:ext cx="2880000" cy="1800000"/>
          </a:xfrm>
          <a:prstGeom prst="rect">
            <a:avLst/>
          </a:prstGeom>
          <a:noFill/>
        </p:spPr>
      </p:pic>
      <p:sp>
        <p:nvSpPr>
          <p:cNvPr id="15" name="위로 굽은 화살표 14"/>
          <p:cNvSpPr/>
          <p:nvPr/>
        </p:nvSpPr>
        <p:spPr>
          <a:xfrm rot="5400000">
            <a:off x="821504" y="2964654"/>
            <a:ext cx="3571900" cy="2500330"/>
          </a:xfrm>
          <a:prstGeom prst="bentUpArrow">
            <a:avLst>
              <a:gd name="adj1" fmla="val 4174"/>
              <a:gd name="adj2" fmla="val 6232"/>
              <a:gd name="adj3" fmla="val 7730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오른쪽 화살표 15"/>
          <p:cNvSpPr/>
          <p:nvPr/>
        </p:nvSpPr>
        <p:spPr>
          <a:xfrm rot="2631061">
            <a:off x="3437478" y="4587895"/>
            <a:ext cx="1071570" cy="214314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 rot="8184845">
            <a:off x="6717517" y="4589344"/>
            <a:ext cx="1071570" cy="214314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3143240" y="1142984"/>
            <a:ext cx="928694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대리인</a:t>
            </a:r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 rot="2965828">
            <a:off x="6777064" y="2172625"/>
            <a:ext cx="928694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 rot="18759656">
            <a:off x="3358115" y="2193377"/>
            <a:ext cx="928694" cy="214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ë¸ëìí¬ìì ëí ì´ë¯¸ì§ ê²ìê²°ê³¼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71438"/>
            <a:ext cx="8690005" cy="6643710"/>
          </a:xfrm>
          <a:prstGeom prst="rect">
            <a:avLst/>
          </a:prstGeom>
          <a:noFill/>
        </p:spPr>
      </p:pic>
      <p:pic>
        <p:nvPicPr>
          <p:cNvPr id="14" name="Picture 6" descr="ë¸ëìí¬ìì ëí ì´ë¯¸ì§ ê²ìê²°ê³¼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4786322"/>
            <a:ext cx="2880000" cy="1800000"/>
          </a:xfrm>
          <a:prstGeom prst="rect">
            <a:avLst/>
          </a:prstGeom>
          <a:noFill/>
        </p:spPr>
      </p:pic>
      <p:pic>
        <p:nvPicPr>
          <p:cNvPr id="13" name="Picture 8" descr="ë¬¸ì¬ì¸ì ê¶ì ëí ì´ë¯¸ì§ ê²ìê²°ê³¼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7884" y="200240"/>
            <a:ext cx="2880000" cy="1800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785786" y="1428736"/>
            <a:ext cx="6643734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mtClean="0"/>
              <a:t>문재인 정권은 총 자본의 대리기구이다</a:t>
            </a:r>
            <a:r>
              <a:rPr lang="en-US" altLang="ko-KR" smtClean="0"/>
              <a:t>.</a:t>
            </a:r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928662" y="2130974"/>
            <a:ext cx="6643734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mtClean="0"/>
              <a:t>자본위기</a:t>
            </a:r>
            <a:r>
              <a:rPr lang="en-US" altLang="ko-KR" smtClean="0"/>
              <a:t>=</a:t>
            </a:r>
            <a:r>
              <a:rPr lang="ko-KR" altLang="en-US" smtClean="0"/>
              <a:t>경제위기에서 국가의 역할은 자본의 위기 탈출이다</a:t>
            </a:r>
            <a:r>
              <a:rPr lang="en-US" altLang="ko-KR" smtClean="0"/>
              <a:t>.</a:t>
            </a:r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071538" y="2845354"/>
            <a:ext cx="6858048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mtClean="0"/>
              <a:t>국가의 정책이 곧 자본의 이해이자 노동에 대한 직접적 공격이다</a:t>
            </a:r>
            <a:r>
              <a:rPr lang="en-US" altLang="ko-KR" smtClean="0"/>
              <a:t>.</a:t>
            </a:r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214414" y="3559734"/>
            <a:ext cx="6858048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mtClean="0"/>
              <a:t>경제위기에서 국가와 노동자 계급은 직접적으로 대립된다</a:t>
            </a:r>
            <a:r>
              <a:rPr lang="en-US" altLang="ko-KR" smtClean="0"/>
              <a:t>.</a:t>
            </a:r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357290" y="4282867"/>
            <a:ext cx="6858048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mtClean="0"/>
              <a:t>한반도 평화정책과 사회적합의주의</a:t>
            </a:r>
            <a:r>
              <a:rPr lang="en-US" altLang="ko-KR" smtClean="0"/>
              <a:t>, </a:t>
            </a:r>
            <a:r>
              <a:rPr lang="ko-KR" altLang="en-US" smtClean="0"/>
              <a:t>의회정치를 통해 노동내부의 조합주의와 개량주의를 추동한다</a:t>
            </a:r>
            <a:r>
              <a:rPr lang="en-US" altLang="ko-KR" smtClean="0"/>
              <a:t>.</a:t>
            </a:r>
            <a:endParaRPr lang="ko-KR" altLang="en-US"/>
          </a:p>
        </p:txBody>
      </p:sp>
      <p:sp>
        <p:nvSpPr>
          <p:cNvPr id="9" name="아래쪽 화살표 8"/>
          <p:cNvSpPr/>
          <p:nvPr/>
        </p:nvSpPr>
        <p:spPr>
          <a:xfrm>
            <a:off x="2714612" y="1214422"/>
            <a:ext cx="428628" cy="4000528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조합주의</a:t>
            </a:r>
            <a:endParaRPr lang="ko-KR" altLang="en-US"/>
          </a:p>
        </p:txBody>
      </p:sp>
      <p:sp>
        <p:nvSpPr>
          <p:cNvPr id="10" name="아래쪽 화살표 9"/>
          <p:cNvSpPr/>
          <p:nvPr/>
        </p:nvSpPr>
        <p:spPr>
          <a:xfrm>
            <a:off x="3428992" y="1214422"/>
            <a:ext cx="428628" cy="4000528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사회적합의주의</a:t>
            </a:r>
            <a:endParaRPr lang="ko-KR" altLang="en-US"/>
          </a:p>
        </p:txBody>
      </p:sp>
      <p:sp>
        <p:nvSpPr>
          <p:cNvPr id="11" name="아래쪽 화살표 10"/>
          <p:cNvSpPr/>
          <p:nvPr/>
        </p:nvSpPr>
        <p:spPr>
          <a:xfrm>
            <a:off x="4857752" y="1214422"/>
            <a:ext cx="428628" cy="4000528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의회정치</a:t>
            </a:r>
            <a:endParaRPr lang="ko-KR" altLang="en-US"/>
          </a:p>
        </p:txBody>
      </p:sp>
      <p:sp>
        <p:nvSpPr>
          <p:cNvPr id="12" name="아래쪽 화살표 11"/>
          <p:cNvSpPr/>
          <p:nvPr/>
        </p:nvSpPr>
        <p:spPr>
          <a:xfrm>
            <a:off x="5572132" y="1214422"/>
            <a:ext cx="428628" cy="4000528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한반도평화정책</a:t>
            </a:r>
            <a:endParaRPr lang="ko-KR" altLang="en-US"/>
          </a:p>
        </p:txBody>
      </p:sp>
      <p:sp>
        <p:nvSpPr>
          <p:cNvPr id="15" name="아래쪽 화살표 14"/>
          <p:cNvSpPr/>
          <p:nvPr/>
        </p:nvSpPr>
        <p:spPr>
          <a:xfrm>
            <a:off x="4143372" y="1643050"/>
            <a:ext cx="571504" cy="3000396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직접대립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ko-KR" smtClean="0"/>
              <a:t>2018</a:t>
            </a:r>
            <a:r>
              <a:rPr lang="ko-KR" altLang="en-US" smtClean="0"/>
              <a:t>년 하반기 노동자 투쟁</a:t>
            </a: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857488" y="1714488"/>
            <a:ext cx="5857916" cy="428628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mtClean="0"/>
              <a:t>노동계급요구 </a:t>
            </a:r>
            <a:r>
              <a:rPr lang="en-US" altLang="ko-KR" smtClean="0"/>
              <a:t>: </a:t>
            </a:r>
            <a:r>
              <a:rPr lang="ko-KR" altLang="en-US" smtClean="0"/>
              <a:t>노동악법 철폐</a:t>
            </a:r>
            <a:r>
              <a:rPr lang="en-US" altLang="ko-KR" smtClean="0"/>
              <a:t>! </a:t>
            </a:r>
            <a:r>
              <a:rPr lang="ko-KR" altLang="en-US" smtClean="0"/>
              <a:t>노동</a:t>
            </a:r>
            <a:r>
              <a:rPr lang="en-US" altLang="ko-KR" smtClean="0"/>
              <a:t>3</a:t>
            </a:r>
            <a:r>
              <a:rPr lang="ko-KR" altLang="en-US" smtClean="0"/>
              <a:t>권 쟁취</a:t>
            </a:r>
            <a:r>
              <a:rPr lang="en-US" altLang="ko-KR" smtClean="0"/>
              <a:t>!  </a:t>
            </a:r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428860" y="2643182"/>
            <a:ext cx="6286544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mtClean="0"/>
              <a:t>민주주의요구 </a:t>
            </a:r>
            <a:r>
              <a:rPr lang="en-US" altLang="ko-KR" smtClean="0"/>
              <a:t>: </a:t>
            </a:r>
            <a:r>
              <a:rPr lang="ko-KR" altLang="en-US" smtClean="0"/>
              <a:t>평화협정체결</a:t>
            </a:r>
            <a:r>
              <a:rPr lang="en-US" altLang="ko-KR" smtClean="0"/>
              <a:t>! </a:t>
            </a:r>
            <a:r>
              <a:rPr lang="ko-KR" altLang="en-US" smtClean="0"/>
              <a:t>국가보안법철폐</a:t>
            </a:r>
            <a:r>
              <a:rPr lang="en-US" altLang="ko-KR" smtClean="0"/>
              <a:t>! </a:t>
            </a:r>
            <a:r>
              <a:rPr lang="ko-KR" altLang="en-US" smtClean="0"/>
              <a:t>사드철수 </a:t>
            </a:r>
            <a:r>
              <a:rPr lang="en-US" altLang="ko-KR" smtClean="0"/>
              <a:t>!</a:t>
            </a:r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000232" y="3571876"/>
            <a:ext cx="6715172" cy="42862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mtClean="0"/>
              <a:t>사회적합의주의 분쇄</a:t>
            </a:r>
            <a:r>
              <a:rPr lang="en-US" altLang="ko-KR" smtClean="0"/>
              <a:t>! </a:t>
            </a:r>
            <a:r>
              <a:rPr lang="ko-KR" altLang="en-US" smtClean="0"/>
              <a:t>민주주의 확대</a:t>
            </a:r>
            <a:r>
              <a:rPr lang="en-US" altLang="ko-KR" smtClean="0"/>
              <a:t>!</a:t>
            </a:r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643042" y="4500570"/>
            <a:ext cx="7072362" cy="42862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mtClean="0"/>
              <a:t>노동자 계급의 선도투쟁</a:t>
            </a:r>
            <a:r>
              <a:rPr lang="en-US" altLang="ko-KR" smtClean="0"/>
              <a:t>! </a:t>
            </a:r>
            <a:r>
              <a:rPr lang="ko-KR" altLang="en-US" smtClean="0"/>
              <a:t>전 민중의 단결투쟁</a:t>
            </a:r>
            <a:r>
              <a:rPr lang="en-US" altLang="ko-KR" smtClean="0"/>
              <a:t>!</a:t>
            </a:r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1142976" y="5429264"/>
            <a:ext cx="7572428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mtClean="0"/>
              <a:t>630 </a:t>
            </a:r>
            <a:r>
              <a:rPr lang="ko-KR" altLang="en-US" smtClean="0"/>
              <a:t>전노대</a:t>
            </a:r>
            <a:r>
              <a:rPr lang="en-US" altLang="ko-KR" smtClean="0"/>
              <a:t>! </a:t>
            </a:r>
            <a:r>
              <a:rPr lang="ko-KR" altLang="en-US" smtClean="0"/>
              <a:t>하반기 총파업 투쟁</a:t>
            </a:r>
            <a:r>
              <a:rPr lang="en-US" altLang="ko-KR" smtClean="0"/>
              <a:t>!</a:t>
            </a:r>
            <a:endParaRPr lang="ko-KR" altLang="en-US"/>
          </a:p>
        </p:txBody>
      </p:sp>
      <p:sp>
        <p:nvSpPr>
          <p:cNvPr id="13" name="아래쪽 화살표 12"/>
          <p:cNvSpPr/>
          <p:nvPr/>
        </p:nvSpPr>
        <p:spPr>
          <a:xfrm>
            <a:off x="5500694" y="2214554"/>
            <a:ext cx="214314" cy="357190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아래쪽 화살표 13"/>
          <p:cNvSpPr/>
          <p:nvPr/>
        </p:nvSpPr>
        <p:spPr>
          <a:xfrm>
            <a:off x="5500694" y="5000636"/>
            <a:ext cx="214314" cy="357190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아래쪽 화살표 14"/>
          <p:cNvSpPr/>
          <p:nvPr/>
        </p:nvSpPr>
        <p:spPr>
          <a:xfrm>
            <a:off x="5500694" y="4071942"/>
            <a:ext cx="214314" cy="357190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아래쪽 화살표 15"/>
          <p:cNvSpPr/>
          <p:nvPr/>
        </p:nvSpPr>
        <p:spPr>
          <a:xfrm>
            <a:off x="5500694" y="3143248"/>
            <a:ext cx="214314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ë¸ëìí¬ìì ëí ì´ë¯¸ì§ ê²ìê²°ê³¼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715436" cy="6429420"/>
          </a:xfrm>
          <a:prstGeom prst="rect">
            <a:avLst/>
          </a:prstGeom>
          <a:noFill/>
        </p:spPr>
      </p:pic>
      <p:pic>
        <p:nvPicPr>
          <p:cNvPr id="31746" name="Picture 2" descr="ê´ë ¨ ì´ë¯¸ì§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785794"/>
            <a:ext cx="7858180" cy="5286412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1214414" y="5357826"/>
            <a:ext cx="657229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/>
              <a:t>수고하셨습니다</a:t>
            </a:r>
            <a:r>
              <a:rPr lang="en-US" altLang="ko-KR" smtClean="0"/>
              <a:t>.  </a:t>
            </a:r>
            <a:r>
              <a:rPr lang="ko-KR" altLang="en-US" smtClean="0"/>
              <a:t>투쟁</a:t>
            </a:r>
            <a:r>
              <a:rPr lang="en-US" altLang="ko-KR" smtClean="0"/>
              <a:t>~~~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2706</TotalTime>
  <Words>387</Words>
  <Application>Microsoft Office PowerPoint</Application>
  <PresentationFormat>화면 슬라이드 쇼(4:3)</PresentationFormat>
  <Paragraphs>106</Paragraphs>
  <Slides>18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19" baseType="lpstr">
      <vt:lpstr>Office 테마</vt:lpstr>
      <vt:lpstr>2018년 하반기 당면한 정세와  노동자 계급의 과제</vt:lpstr>
      <vt:lpstr>슬라이드 2</vt:lpstr>
      <vt:lpstr>문재인정권 – 경제성장률(통계청)</vt:lpstr>
      <vt:lpstr>세계주요국경제성장률</vt:lpstr>
      <vt:lpstr>한국의 노동시장유연화공세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2018년 하반기 노동자 투쟁</vt:lpstr>
      <vt:lpstr>슬라이드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총동문회</dc:creator>
  <cp:lastModifiedBy>총동문회</cp:lastModifiedBy>
  <cp:revision>285</cp:revision>
  <dcterms:created xsi:type="dcterms:W3CDTF">2018-05-30T19:24:37Z</dcterms:created>
  <dcterms:modified xsi:type="dcterms:W3CDTF">2018-06-01T16:33:27Z</dcterms:modified>
</cp:coreProperties>
</file>